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921" r:id="rId1"/>
  </p:sldMasterIdLst>
  <p:notesMasterIdLst>
    <p:notesMasterId r:id="rId12"/>
  </p:notesMasterIdLst>
  <p:sldIdLst>
    <p:sldId id="256" r:id="rId2"/>
    <p:sldId id="257" r:id="rId3"/>
    <p:sldId id="268" r:id="rId4"/>
    <p:sldId id="269" r:id="rId5"/>
    <p:sldId id="271" r:id="rId6"/>
    <p:sldId id="270" r:id="rId7"/>
    <p:sldId id="273" r:id="rId8"/>
    <p:sldId id="272" r:id="rId9"/>
    <p:sldId id="274" r:id="rId10"/>
    <p:sldId id="267" r:id="rId1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0BAB8"/>
    <a:srgbClr val="B1E2E7"/>
    <a:srgbClr val="262626"/>
    <a:srgbClr val="3C332A"/>
    <a:srgbClr val="E9CE9E"/>
    <a:srgbClr val="281400"/>
    <a:srgbClr val="FF9966"/>
    <a:srgbClr val="00808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EBD2">
              <a:alpha val="48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lastRow>
    <a:fir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9BA7B4">
              <a:alpha val="9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8B9E">
              <a:alpha val="9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8B9E">
              <a:alpha val="90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B1A596">
              <a:alpha val="20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D231A"/>
              </a:solidFill>
              <a:prstDash val="solid"/>
              <a:miter lim="400000"/>
            </a:ln>
          </a:left>
          <a:right>
            <a:ln w="12700" cap="flat">
              <a:solidFill>
                <a:srgbClr val="3D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CA581">
              <a:alpha val="50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56333">
              <a:alpha val="75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19B68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C09B6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45C39">
              <a:alpha val="8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77A48">
              <a:alpha val="81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3E29">
              <a:alpha val="85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solidFill>
                <a:srgbClr val="828D8E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828D8E"/>
              </a:solidFill>
              <a:prstDash val="solid"/>
              <a:miter lim="400000"/>
            </a:ln>
          </a:left>
          <a:right>
            <a:ln w="12700" cap="flat">
              <a:solidFill>
                <a:srgbClr val="828D8E"/>
              </a:solidFill>
              <a:prstDash val="solid"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solidFill>
                <a:srgbClr val="828D8E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DFD8">
              <a:alpha val="61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DFD8">
              <a:alpha val="61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D5E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43" autoAdjust="0"/>
    <p:restoredTop sz="92736" autoAdjust="0"/>
  </p:normalViewPr>
  <p:slideViewPr>
    <p:cSldViewPr snapToGrid="0">
      <p:cViewPr>
        <p:scale>
          <a:sx n="100" d="100"/>
          <a:sy n="100" d="100"/>
        </p:scale>
        <p:origin x="528" y="-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71450" latinLnBrk="0">
      <a:lnSpc>
        <a:spcPct val="117999"/>
      </a:lnSpc>
      <a:defRPr sz="825">
        <a:latin typeface="Helvetica Neue"/>
        <a:ea typeface="Helvetica Neue"/>
        <a:cs typeface="Helvetica Neue"/>
        <a:sym typeface="Helvetica Neue"/>
      </a:defRPr>
    </a:lvl1pPr>
    <a:lvl2pPr indent="85725" defTabSz="171450" latinLnBrk="0">
      <a:lnSpc>
        <a:spcPct val="117999"/>
      </a:lnSpc>
      <a:defRPr sz="825">
        <a:latin typeface="Helvetica Neue"/>
        <a:ea typeface="Helvetica Neue"/>
        <a:cs typeface="Helvetica Neue"/>
        <a:sym typeface="Helvetica Neue"/>
      </a:defRPr>
    </a:lvl2pPr>
    <a:lvl3pPr indent="171450" defTabSz="171450" latinLnBrk="0">
      <a:lnSpc>
        <a:spcPct val="117999"/>
      </a:lnSpc>
      <a:defRPr sz="825">
        <a:latin typeface="Helvetica Neue"/>
        <a:ea typeface="Helvetica Neue"/>
        <a:cs typeface="Helvetica Neue"/>
        <a:sym typeface="Helvetica Neue"/>
      </a:defRPr>
    </a:lvl3pPr>
    <a:lvl4pPr indent="257175" defTabSz="171450" latinLnBrk="0">
      <a:lnSpc>
        <a:spcPct val="117999"/>
      </a:lnSpc>
      <a:defRPr sz="825">
        <a:latin typeface="Helvetica Neue"/>
        <a:ea typeface="Helvetica Neue"/>
        <a:cs typeface="Helvetica Neue"/>
        <a:sym typeface="Helvetica Neue"/>
      </a:defRPr>
    </a:lvl4pPr>
    <a:lvl5pPr indent="342900" defTabSz="171450" latinLnBrk="0">
      <a:lnSpc>
        <a:spcPct val="117999"/>
      </a:lnSpc>
      <a:defRPr sz="825">
        <a:latin typeface="Helvetica Neue"/>
        <a:ea typeface="Helvetica Neue"/>
        <a:cs typeface="Helvetica Neue"/>
        <a:sym typeface="Helvetica Neue"/>
      </a:defRPr>
    </a:lvl5pPr>
    <a:lvl6pPr indent="428625" defTabSz="171450" latinLnBrk="0">
      <a:lnSpc>
        <a:spcPct val="117999"/>
      </a:lnSpc>
      <a:defRPr sz="825">
        <a:latin typeface="Helvetica Neue"/>
        <a:ea typeface="Helvetica Neue"/>
        <a:cs typeface="Helvetica Neue"/>
        <a:sym typeface="Helvetica Neue"/>
      </a:defRPr>
    </a:lvl6pPr>
    <a:lvl7pPr indent="514350" defTabSz="171450" latinLnBrk="0">
      <a:lnSpc>
        <a:spcPct val="117999"/>
      </a:lnSpc>
      <a:defRPr sz="825">
        <a:latin typeface="Helvetica Neue"/>
        <a:ea typeface="Helvetica Neue"/>
        <a:cs typeface="Helvetica Neue"/>
        <a:sym typeface="Helvetica Neue"/>
      </a:defRPr>
    </a:lvl7pPr>
    <a:lvl8pPr indent="600075" defTabSz="171450" latinLnBrk="0">
      <a:lnSpc>
        <a:spcPct val="117999"/>
      </a:lnSpc>
      <a:defRPr sz="825">
        <a:latin typeface="Helvetica Neue"/>
        <a:ea typeface="Helvetica Neue"/>
        <a:cs typeface="Helvetica Neue"/>
        <a:sym typeface="Helvetica Neue"/>
      </a:defRPr>
    </a:lvl8pPr>
    <a:lvl9pPr indent="685800" defTabSz="171450" latinLnBrk="0">
      <a:lnSpc>
        <a:spcPct val="117999"/>
      </a:lnSpc>
      <a:defRPr sz="825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0" name="Shape 1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Welcome everyone. </a:t>
            </a:r>
            <a:r>
              <a:rPr lang="en-US" dirty="0"/>
              <a:t>I am Jason Noble. </a:t>
            </a:r>
            <a:endParaRPr lang="en-US" sz="825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5" name="Shape 1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FDC0D-704A-71F4-ECE5-2751FEA12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>
            <a:extLst>
              <a:ext uri="{FF2B5EF4-FFF2-40B4-BE49-F238E27FC236}">
                <a16:creationId xmlns:a16="http://schemas.microsoft.com/office/drawing/2014/main" id="{481ECE49-7C19-02CC-69C9-5C511BBF5F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5" name="Shape 145">
            <a:extLst>
              <a:ext uri="{FF2B5EF4-FFF2-40B4-BE49-F238E27FC236}">
                <a16:creationId xmlns:a16="http://schemas.microsoft.com/office/drawing/2014/main" id="{8741AE33-5C17-66C7-829E-DFB42B6FF74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9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Deep vision transformer</a:t>
            </a:r>
          </a:p>
          <a:p>
            <a:r>
              <a:rPr lang="en-US" sz="9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Multilayer perceptron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6148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2D6D2-F94F-924F-E978-C86638387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>
            <a:extLst>
              <a:ext uri="{FF2B5EF4-FFF2-40B4-BE49-F238E27FC236}">
                <a16:creationId xmlns:a16="http://schemas.microsoft.com/office/drawing/2014/main" id="{5A8EB573-3E6E-4E5D-EAFD-EF2115F6DE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5" name="Shape 145">
            <a:extLst>
              <a:ext uri="{FF2B5EF4-FFF2-40B4-BE49-F238E27FC236}">
                <a16:creationId xmlns:a16="http://schemas.microsoft.com/office/drawing/2014/main" id="{0068544C-B85C-D8B7-7D80-BC16E4D742F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defTabSz="17145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Can simultaneously evaluate chemical parameters within the water (as shown) or physical parameters (discussed later)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9039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BB1B8-0FFF-A219-65D4-A5B0D2DE6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>
            <a:extLst>
              <a:ext uri="{FF2B5EF4-FFF2-40B4-BE49-F238E27FC236}">
                <a16:creationId xmlns:a16="http://schemas.microsoft.com/office/drawing/2014/main" id="{10AF9BAA-B54A-2854-2528-0A89F2A86D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5" name="Shape 145">
            <a:extLst>
              <a:ext uri="{FF2B5EF4-FFF2-40B4-BE49-F238E27FC236}">
                <a16:creationId xmlns:a16="http://schemas.microsoft.com/office/drawing/2014/main" id="{2CBA10E3-D5DF-62FB-D6F5-DE014EE3E219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9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Facility control system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9984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F9EBB-86E3-0683-BB0E-9C9B3D0B1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>
            <a:extLst>
              <a:ext uri="{FF2B5EF4-FFF2-40B4-BE49-F238E27FC236}">
                <a16:creationId xmlns:a16="http://schemas.microsoft.com/office/drawing/2014/main" id="{BF30C650-31E1-03D2-D0F9-192F8A0DFC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5" name="Shape 145">
            <a:extLst>
              <a:ext uri="{FF2B5EF4-FFF2-40B4-BE49-F238E27FC236}">
                <a16:creationId xmlns:a16="http://schemas.microsoft.com/office/drawing/2014/main" id="{81925510-F62D-8C2A-88A4-802E3CC58CA9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defTabSz="17145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err="1"/>
              <a:t>SHapley</a:t>
            </a:r>
            <a:r>
              <a:rPr lang="en-US" sz="900" dirty="0"/>
              <a:t> Additive explanations (SHAPs) and Local Interpretable Model-agnostic Explanations (LIMEs), are used to interpret the model. These methods balance the feature distribution with individual model interpretation. </a:t>
            </a:r>
          </a:p>
        </p:txBody>
      </p:sp>
    </p:spTree>
    <p:extLst>
      <p:ext uri="{BB962C8B-B14F-4D97-AF65-F5344CB8AC3E}">
        <p14:creationId xmlns:p14="http://schemas.microsoft.com/office/powerpoint/2010/main" val="2118718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52C03-5C2F-ADB6-030D-3483508DB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>
            <a:extLst>
              <a:ext uri="{FF2B5EF4-FFF2-40B4-BE49-F238E27FC236}">
                <a16:creationId xmlns:a16="http://schemas.microsoft.com/office/drawing/2014/main" id="{429AFD24-58D2-F0ED-05D5-0A7F1BCA0D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5" name="Shape 145">
            <a:extLst>
              <a:ext uri="{FF2B5EF4-FFF2-40B4-BE49-F238E27FC236}">
                <a16:creationId xmlns:a16="http://schemas.microsoft.com/office/drawing/2014/main" id="{2CCE693F-6E22-DF99-ACBA-CD374F7BCCE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1398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C2B92-4AB4-E264-C7F3-EEDC296C0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>
            <a:extLst>
              <a:ext uri="{FF2B5EF4-FFF2-40B4-BE49-F238E27FC236}">
                <a16:creationId xmlns:a16="http://schemas.microsoft.com/office/drawing/2014/main" id="{C2B8A50B-AD65-374E-05BC-48DF693EA4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5" name="Shape 145">
            <a:extLst>
              <a:ext uri="{FF2B5EF4-FFF2-40B4-BE49-F238E27FC236}">
                <a16:creationId xmlns:a16="http://schemas.microsoft.com/office/drawing/2014/main" id="{9936CC2A-40B2-E777-3C37-0DAD0FB4E0F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9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(at two levels Network and device)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6214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E17E9-2084-C6C9-4186-0C32A15D4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>
            <a:extLst>
              <a:ext uri="{FF2B5EF4-FFF2-40B4-BE49-F238E27FC236}">
                <a16:creationId xmlns:a16="http://schemas.microsoft.com/office/drawing/2014/main" id="{C6603A4A-5A3E-3998-F784-973D4F40D2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5" name="Shape 145">
            <a:extLst>
              <a:ext uri="{FF2B5EF4-FFF2-40B4-BE49-F238E27FC236}">
                <a16:creationId xmlns:a16="http://schemas.microsoft.com/office/drawing/2014/main" id="{2BA3A0FD-0CAE-138B-8C53-FB48F92598D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4410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2700" y="0"/>
            <a:ext cx="9173370" cy="5142161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9299" y="1403349"/>
            <a:ext cx="5111752" cy="1136650"/>
          </a:xfrm>
        </p:spPr>
        <p:txBody>
          <a:bodyPr anchor="b">
            <a:noAutofit/>
          </a:bodyPr>
          <a:lstStyle>
            <a:lvl1pPr algn="ctr">
              <a:defRPr sz="405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299" y="2743198"/>
            <a:ext cx="5111752" cy="990602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87425" y="3778247"/>
            <a:ext cx="673100" cy="20955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6/27/2025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9298" y="3778247"/>
            <a:ext cx="3910976" cy="2095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17676" y="3778247"/>
            <a:ext cx="413375" cy="209550"/>
          </a:xfr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619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3611561"/>
            <a:ext cx="7207250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1070" y="781050"/>
            <a:ext cx="7579479" cy="2501902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51" y="4036615"/>
            <a:ext cx="7207250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723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1" y="736599"/>
            <a:ext cx="7194549" cy="2216151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901" y="3257550"/>
            <a:ext cx="7194549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23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77800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2514600"/>
            <a:ext cx="6629402" cy="43815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5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257550"/>
            <a:ext cx="7207250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50200" y="21209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70317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2" y="2481436"/>
            <a:ext cx="7207251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3036"/>
            <a:ext cx="720725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7799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68275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9484"/>
            <a:ext cx="7207251" cy="66522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397250"/>
            <a:ext cx="7207251" cy="10096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50200" y="1949446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803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736599"/>
            <a:ext cx="7207250" cy="168275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2626"/>
            <a:ext cx="7207251" cy="63093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1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3352800"/>
            <a:ext cx="7207253" cy="10541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5660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7499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9518" y="736599"/>
            <a:ext cx="1418171" cy="3670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1549" y="736599"/>
            <a:ext cx="5574769" cy="36703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647918" y="742950"/>
            <a:ext cx="0" cy="36576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782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88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02" y="1314454"/>
            <a:ext cx="6119016" cy="1366886"/>
          </a:xfrm>
        </p:spPr>
        <p:txBody>
          <a:bodyPr anchor="b">
            <a:normAutofit/>
          </a:bodyPr>
          <a:lstStyle>
            <a:lvl1pPr algn="ctr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300" y="2884539"/>
            <a:ext cx="6119018" cy="71591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509542" y="2782939"/>
            <a:ext cx="612253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355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3836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6008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2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spcBef>
                <a:spcPts val="504"/>
              </a:spcBef>
              <a:spcAft>
                <a:spcPts val="450"/>
              </a:spcAft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1550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5503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spcBef>
                <a:spcPts val="504"/>
              </a:spcBef>
              <a:spcAft>
                <a:spcPts val="450"/>
              </a:spcAft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5503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720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352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721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359" y="1041401"/>
            <a:ext cx="2788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1" y="736599"/>
            <a:ext cx="4102100" cy="3670301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0359" y="2273299"/>
            <a:ext cx="2788841" cy="18288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047127" y="2184400"/>
            <a:ext cx="26358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306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49" y="1412874"/>
            <a:ext cx="4681362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71124" y="781050"/>
            <a:ext cx="2297510" cy="35814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49" y="2441574"/>
            <a:ext cx="4681362" cy="1371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460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1802" y="0"/>
            <a:ext cx="9172472" cy="5142161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1552" y="736600"/>
            <a:ext cx="7200897" cy="9779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1917699"/>
            <a:ext cx="7200897" cy="2489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6/27/2025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083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  <p:sldLayoutId id="2147483933" r:id="rId12"/>
    <p:sldLayoutId id="2147483934" r:id="rId13"/>
    <p:sldLayoutId id="2147483935" r:id="rId14"/>
    <p:sldLayoutId id="2147483936" r:id="rId15"/>
    <p:sldLayoutId id="2147483937" r:id="rId16"/>
    <p:sldLayoutId id="2147483938" r:id="rId17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5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3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hyperlink" Target="https://doi.org/10.1007/s11227-024-06494-y" TargetMode="External"/><Relationship Id="rId7" Type="http://schemas.openxmlformats.org/officeDocument/2006/relationships/hyperlink" Target="http://doi.org/10.1007/s12206-025-0348-5" TargetMode="External"/><Relationship Id="rId2" Type="http://schemas.openxmlformats.org/officeDocument/2006/relationships/hyperlink" Target="https://doi.org/10.1109/ACCESS.2025.3576440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1007/s10618-022-00872-x" TargetMode="External"/><Relationship Id="rId5" Type="http://schemas.openxmlformats.org/officeDocument/2006/relationships/hyperlink" Target="https://doi.org/10.1016/j.mlwa.2025.100655" TargetMode="External"/><Relationship Id="rId4" Type="http://schemas.openxmlformats.org/officeDocument/2006/relationships/hyperlink" Target="https://doi.org/10.1038/s41598-024-56775-y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microsoft.com/office/2007/relationships/media" Target="../media/media2.m4a"/><Relationship Id="rId7" Type="http://schemas.openxmlformats.org/officeDocument/2006/relationships/image" Target="../media/image12.png"/><Relationship Id="rId2" Type="http://schemas.openxmlformats.org/officeDocument/2006/relationships/tags" Target="../tags/tag1.xml"/><Relationship Id="rId1" Type="http://schemas.openxmlformats.org/officeDocument/2006/relationships/themeOverride" Target="../theme/themeOverride1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1.png"/><Relationship Id="rId4" Type="http://schemas.openxmlformats.org/officeDocument/2006/relationships/audio" Target="../media/media2.m4a"/><Relationship Id="rId9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2.png"/><Relationship Id="rId10" Type="http://schemas.openxmlformats.org/officeDocument/2006/relationships/image" Target="../media/image19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8.png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audio" Target="../media/media4.m4a"/><Relationship Id="rId7" Type="http://schemas.openxmlformats.org/officeDocument/2006/relationships/image" Target="../media/image24.jpeg"/><Relationship Id="rId2" Type="http://schemas.microsoft.com/office/2007/relationships/media" Target="../media/media4.m4a"/><Relationship Id="rId1" Type="http://schemas.openxmlformats.org/officeDocument/2006/relationships/tags" Target="../tags/tag2.xml"/><Relationship Id="rId6" Type="http://schemas.openxmlformats.org/officeDocument/2006/relationships/image" Target="../media/image23.jpeg"/><Relationship Id="rId11" Type="http://schemas.openxmlformats.org/officeDocument/2006/relationships/image" Target="../media/image11.pn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26.jpe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1.jpe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audio" Target="../media/media7.m4a"/><Relationship Id="rId7" Type="http://schemas.openxmlformats.org/officeDocument/2006/relationships/image" Target="../media/image33.jpeg"/><Relationship Id="rId2" Type="http://schemas.microsoft.com/office/2007/relationships/media" Target="../media/media7.m4a"/><Relationship Id="rId1" Type="http://schemas.openxmlformats.org/officeDocument/2006/relationships/tags" Target="../tags/tag3.xml"/><Relationship Id="rId6" Type="http://schemas.openxmlformats.org/officeDocument/2006/relationships/image" Target="../media/image32.jpe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3.jpeg"/><Relationship Id="rId5" Type="http://schemas.openxmlformats.org/officeDocument/2006/relationships/image" Target="../media/image34.jpe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9.jpe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4.jpeg"/><Relationship Id="rId5" Type="http://schemas.openxmlformats.org/officeDocument/2006/relationships/image" Target="../media/image35.jpe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black box with a magnifying glass&#10;&#10;AI-generated content may be incorrect.">
            <a:extLst>
              <a:ext uri="{FF2B5EF4-FFF2-40B4-BE49-F238E27FC236}">
                <a16:creationId xmlns:a16="http://schemas.microsoft.com/office/drawing/2014/main" id="{20596808-F375-90BD-8451-1AD5C32FE8D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02" t="47999" r="25921" b="40335"/>
          <a:stretch>
            <a:fillRect/>
          </a:stretch>
        </p:blipFill>
        <p:spPr>
          <a:xfrm rot="1768926">
            <a:off x="782937" y="3649015"/>
            <a:ext cx="590795" cy="393107"/>
          </a:xfrm>
          <a:prstGeom prst="rect">
            <a:avLst/>
          </a:prstGeom>
        </p:spPr>
      </p:pic>
      <p:sp>
        <p:nvSpPr>
          <p:cNvPr id="137" name="Title: Advanced Optimization for Chip Design: Harnessing Linear Programming and Inverse Design…"/>
          <p:cNvSpPr txBox="1">
            <a:spLocks noGrp="1"/>
          </p:cNvSpPr>
          <p:nvPr>
            <p:ph type="ctrTitle" idx="4294967295"/>
          </p:nvPr>
        </p:nvSpPr>
        <p:spPr>
          <a:xfrm>
            <a:off x="543571" y="380341"/>
            <a:ext cx="7959494" cy="125971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algn="l" defTabSz="457200"/>
            <a:r>
              <a:rPr lang="en-US" b="1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Open the Black-box and Allow Explainable AI (XAI) to Optimize Soilless Agriculture.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E01406-E369-9E9D-2DB9-7523EB12F3B0}"/>
              </a:ext>
            </a:extLst>
          </p:cNvPr>
          <p:cNvSpPr txBox="1"/>
          <p:nvPr/>
        </p:nvSpPr>
        <p:spPr>
          <a:xfrm>
            <a:off x="6736504" y="4236164"/>
            <a:ext cx="2019992" cy="52699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lIns="91440" tIns="45720" rIns="91440" bIns="45720" numCol="1" spcCol="38100" rtlCol="0" anchor="b" anchorCtr="0">
            <a:normAutofit/>
          </a:bodyPr>
          <a:lstStyle/>
          <a:p>
            <a:pPr marR="0" algn="r" fontAlgn="auto">
              <a:buClr>
                <a:schemeClr val="accent1"/>
              </a:buClr>
              <a:buSzPct val="115000"/>
              <a:tabLst/>
            </a:pPr>
            <a:r>
              <a:rPr lang="en-US" kern="1200" cap="none" dirty="0">
                <a:solidFill>
                  <a:srgbClr val="26262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apyrus"/>
              </a:rPr>
              <a:t>Seifi</a:t>
            </a:r>
            <a:r>
              <a:rPr kumimoji="0" lang="en-US" b="0" i="0" u="none" strike="noStrike" kern="1200" cap="none" spc="0" normalizeH="0" baseline="0" dirty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apyrus"/>
              </a:rPr>
              <a:t>, 2025</a:t>
            </a:r>
          </a:p>
        </p:txBody>
      </p:sp>
      <p:sp>
        <p:nvSpPr>
          <p:cNvPr id="9" name="Jason Noble…">
            <a:extLst>
              <a:ext uri="{FF2B5EF4-FFF2-40B4-BE49-F238E27FC236}">
                <a16:creationId xmlns:a16="http://schemas.microsoft.com/office/drawing/2014/main" id="{3B19D675-0AEE-CF3C-BCF1-D1DE83D732DA}"/>
              </a:ext>
            </a:extLst>
          </p:cNvPr>
          <p:cNvSpPr txBox="1">
            <a:spLocks/>
          </p:cNvSpPr>
          <p:nvPr/>
        </p:nvSpPr>
        <p:spPr>
          <a:xfrm>
            <a:off x="6437258" y="1450827"/>
            <a:ext cx="2270400" cy="79565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 anchorCtr="0">
            <a:normAutofit lnSpcReduction="10000"/>
          </a:bodyPr>
          <a:lstStyle>
            <a:lvl1pPr marL="0" marR="0" indent="0" algn="ctr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75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1pPr>
            <a:lvl2pPr marL="0" marR="0" indent="0" algn="ctr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75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2pPr>
            <a:lvl3pPr marL="0" marR="0" indent="0" algn="ctr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75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3pPr>
            <a:lvl4pPr marL="0" marR="0" indent="0" algn="ctr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75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4pPr>
            <a:lvl5pPr marL="0" marR="0" indent="0" algn="ctr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75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5pPr>
            <a:lvl6pPr marL="1485900" marR="0" indent="-247650" algn="l" defTabSz="309563" rtl="0" latinLnBrk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ClrTx/>
              <a:buSzPct val="25000"/>
              <a:buFontTx/>
              <a:buBlip>
                <a:blip/>
              </a:buBlip>
              <a:tabLst/>
              <a:defRPr sz="1950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6pPr>
            <a:lvl7pPr marL="1733550" marR="0" indent="-247650" algn="l" defTabSz="309563" rtl="0" latinLnBrk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ClrTx/>
              <a:buSzPct val="25000"/>
              <a:buFontTx/>
              <a:buBlip>
                <a:blip/>
              </a:buBlip>
              <a:tabLst/>
              <a:defRPr sz="1950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7pPr>
            <a:lvl8pPr marL="1981200" marR="0" indent="-247650" algn="l" defTabSz="309563" rtl="0" latinLnBrk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ClrTx/>
              <a:buSzPct val="25000"/>
              <a:buFontTx/>
              <a:buBlip>
                <a:blip/>
              </a:buBlip>
              <a:tabLst/>
              <a:defRPr sz="1950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8pPr>
            <a:lvl9pPr marL="2228850" marR="0" indent="-247650" algn="l" defTabSz="309563" rtl="0" latinLnBrk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ClrTx/>
              <a:buSzPct val="25000"/>
              <a:buFontTx/>
              <a:buBlip>
                <a:blip/>
              </a:buBlip>
              <a:tabLst/>
              <a:defRPr sz="1950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9pPr>
          </a:lstStyle>
          <a:p>
            <a:pPr algn="r">
              <a:defRPr sz="2400" b="1"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2400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Jason Noble</a:t>
            </a:r>
          </a:p>
          <a:p>
            <a:pPr algn="r">
              <a:defRPr sz="2400" b="1"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2400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June 29, 2025</a:t>
            </a:r>
          </a:p>
        </p:txBody>
      </p:sp>
      <p:pic>
        <p:nvPicPr>
          <p:cNvPr id="5" name="Picture 4" descr="A black box with a magnifying glass&#10;&#10;AI-generated content may be incorrect.">
            <a:extLst>
              <a:ext uri="{FF2B5EF4-FFF2-40B4-BE49-F238E27FC236}">
                <a16:creationId xmlns:a16="http://schemas.microsoft.com/office/drawing/2014/main" id="{5653BF5C-BA21-805A-2E73-53A0878FA0E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5" r="25228" b="26963"/>
          <a:stretch>
            <a:fillRect/>
          </a:stretch>
        </p:blipFill>
        <p:spPr>
          <a:xfrm>
            <a:off x="2044808" y="2136599"/>
            <a:ext cx="3044107" cy="2461041"/>
          </a:xfrm>
          <a:prstGeom prst="rect">
            <a:avLst/>
          </a:prstGeom>
        </p:spPr>
      </p:pic>
      <p:pic>
        <p:nvPicPr>
          <p:cNvPr id="7" name="Picture 6" descr="A diagram of a cube with a light bulb&#10;&#10;AI-generated content may be incorrect.">
            <a:extLst>
              <a:ext uri="{FF2B5EF4-FFF2-40B4-BE49-F238E27FC236}">
                <a16:creationId xmlns:a16="http://schemas.microsoft.com/office/drawing/2014/main" id="{C469B0E7-F685-1412-E4D7-FE236A686A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62" r="33780" b="26560"/>
          <a:stretch>
            <a:fillRect/>
          </a:stretch>
        </p:blipFill>
        <p:spPr>
          <a:xfrm>
            <a:off x="5088915" y="2111021"/>
            <a:ext cx="2073249" cy="25122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17F89D-EDAA-DBB9-EB7F-62D2090D011D}"/>
              </a:ext>
            </a:extLst>
          </p:cNvPr>
          <p:cNvSpPr txBox="1"/>
          <p:nvPr/>
        </p:nvSpPr>
        <p:spPr>
          <a:xfrm>
            <a:off x="758091" y="2221680"/>
            <a:ext cx="13645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               </a:t>
            </a:r>
          </a:p>
          <a:p>
            <a:pPr algn="ctr"/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b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1CF82D-D420-FDE0-9680-6E53A68C0C39}"/>
              </a:ext>
            </a:extLst>
          </p:cNvPr>
          <p:cNvSpPr txBox="1"/>
          <p:nvPr/>
        </p:nvSpPr>
        <p:spPr>
          <a:xfrm>
            <a:off x="7067222" y="2425661"/>
            <a:ext cx="1103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71F329-665B-D6E9-B43F-E20647FA6346}"/>
              </a:ext>
            </a:extLst>
          </p:cNvPr>
          <p:cNvSpPr txBox="1"/>
          <p:nvPr/>
        </p:nvSpPr>
        <p:spPr>
          <a:xfrm>
            <a:off x="7649927" y="3970878"/>
            <a:ext cx="772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FCA5BB-BAD5-454A-F6E4-D8CBD97BEEF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652" t="9809" r="7693" b="9363"/>
          <a:stretch>
            <a:fillRect/>
          </a:stretch>
        </p:blipFill>
        <p:spPr>
          <a:xfrm>
            <a:off x="7486383" y="3011323"/>
            <a:ext cx="1100056" cy="10628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895E8B-FEEE-6F4A-F882-C429E00092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259" y="2625934"/>
            <a:ext cx="1062876" cy="1062876"/>
          </a:xfrm>
          <a:prstGeom prst="rect">
            <a:avLst/>
          </a:prstGeom>
        </p:spPr>
      </p:pic>
      <p:pic>
        <p:nvPicPr>
          <p:cNvPr id="19" name="Picture 18" descr="A black box with a magnifying glass&#10;&#10;AI-generated content may be incorrect.">
            <a:extLst>
              <a:ext uri="{FF2B5EF4-FFF2-40B4-BE49-F238E27FC236}">
                <a16:creationId xmlns:a16="http://schemas.microsoft.com/office/drawing/2014/main" id="{899C5CBC-AC87-FDD7-6BF1-C155E14F960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02" t="47999" r="25921" b="40335"/>
          <a:stretch>
            <a:fillRect/>
          </a:stretch>
        </p:blipFill>
        <p:spPr>
          <a:xfrm>
            <a:off x="6571369" y="2488604"/>
            <a:ext cx="590795" cy="393107"/>
          </a:xfrm>
          <a:prstGeom prst="rect">
            <a:avLst/>
          </a:prstGeom>
        </p:spPr>
      </p:pic>
      <p:pic>
        <p:nvPicPr>
          <p:cNvPr id="18" name="Picture 17" descr="A black box with a magnifying glass&#10;&#10;AI-generated content may be incorrect.">
            <a:extLst>
              <a:ext uri="{FF2B5EF4-FFF2-40B4-BE49-F238E27FC236}">
                <a16:creationId xmlns:a16="http://schemas.microsoft.com/office/drawing/2014/main" id="{1EF78CC2-69D9-B794-5DAA-65F407116B6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91" t="48874" r="26910" b="41810"/>
          <a:stretch>
            <a:fillRect/>
          </a:stretch>
        </p:blipFill>
        <p:spPr>
          <a:xfrm rot="2484914">
            <a:off x="7293922" y="2871539"/>
            <a:ext cx="445817" cy="313904"/>
          </a:xfrm>
          <a:prstGeom prst="rect">
            <a:avLst/>
          </a:prstGeom>
        </p:spPr>
      </p:pic>
      <p:pic>
        <p:nvPicPr>
          <p:cNvPr id="36" name="Audio 35">
            <a:hlinkClick r:id="" action="ppaction://media"/>
            <a:extLst>
              <a:ext uri="{FF2B5EF4-FFF2-40B4-BE49-F238E27FC236}">
                <a16:creationId xmlns:a16="http://schemas.microsoft.com/office/drawing/2014/main" id="{DC0395A2-7173-BB83-0E45-B5DE86AC8F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p:transition spd="med" advTm="2131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sources"/>
          <p:cNvSpPr txBox="1">
            <a:spLocks noGrp="1"/>
          </p:cNvSpPr>
          <p:nvPr>
            <p:ph type="title" idx="4294967295"/>
          </p:nvPr>
        </p:nvSpPr>
        <p:spPr>
          <a:xfrm>
            <a:off x="468630" y="460201"/>
            <a:ext cx="7200900" cy="52322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defTabSz="709930">
              <a:defRPr sz="8600"/>
            </a:lvl1pPr>
          </a:lstStyle>
          <a:p>
            <a:pPr algn="l" defTabSz="109728"/>
            <a:r>
              <a:rPr sz="2800" b="1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Resources</a:t>
            </a:r>
          </a:p>
        </p:txBody>
      </p:sp>
      <p:sp>
        <p:nvSpPr>
          <p:cNvPr id="5" name="Resources">
            <a:extLst>
              <a:ext uri="{FF2B5EF4-FFF2-40B4-BE49-F238E27FC236}">
                <a16:creationId xmlns:a16="http://schemas.microsoft.com/office/drawing/2014/main" id="{9FCCF50B-5F9F-51FB-3AC3-245CFAAB8782}"/>
              </a:ext>
            </a:extLst>
          </p:cNvPr>
          <p:cNvSpPr txBox="1">
            <a:spLocks/>
          </p:cNvSpPr>
          <p:nvPr/>
        </p:nvSpPr>
        <p:spPr>
          <a:xfrm>
            <a:off x="554355" y="988647"/>
            <a:ext cx="8113395" cy="3647152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t" anchorCtr="0">
            <a:spAutoFit/>
          </a:bodyPr>
          <a:lstStyle>
            <a:lvl1pPr algn="ctr" defTabSz="709930" rtl="0" eaLnBrk="1" latinLnBrk="0" hangingPunct="1">
              <a:spcBef>
                <a:spcPct val="0"/>
              </a:spcBef>
              <a:buNone/>
              <a:defRPr sz="86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15888" lvl="0" indent="-115888" algn="l" defTabSz="914400" eaLnBrk="0" fontAlgn="base" hangingPunct="0">
              <a:spcAft>
                <a:spcPct val="0"/>
              </a:spcAft>
              <a:buFontTx/>
              <a:buChar char="•"/>
            </a:pPr>
            <a:r>
              <a:rPr lang="en-US" altLang="en-US" sz="1400" dirty="0">
                <a:ln>
                  <a:noFill/>
                </a:ln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Kadam, S., et al. (2025). Machine Learning and Explainable AI for Thai Basil Growth Prediction in Hydroponics. </a:t>
            </a:r>
            <a:r>
              <a:rPr lang="en-US" altLang="en-US" sz="1400" i="1" dirty="0">
                <a:ln>
                  <a:noFill/>
                </a:ln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IEEE Access</a:t>
            </a:r>
            <a:r>
              <a:rPr lang="en-US" altLang="en-US" sz="1400" dirty="0">
                <a:ln>
                  <a:noFill/>
                </a:ln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1400" i="1" dirty="0">
                <a:ln>
                  <a:noFill/>
                </a:ln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13</a:t>
            </a:r>
            <a:r>
              <a:rPr lang="en-US" altLang="en-US" sz="1400" dirty="0">
                <a:ln>
                  <a:noFill/>
                </a:ln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99489. </a:t>
            </a:r>
            <a:r>
              <a:rPr lang="en-US" altLang="en-US" sz="1400" dirty="0">
                <a:ln>
                  <a:noFill/>
                </a:ln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 tooltip="nul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https://doi.org/10.1109/ACCESS.2025.3576440</a:t>
            </a:r>
            <a:endParaRPr lang="en-US" altLang="en-US" sz="1400" dirty="0">
              <a:ln>
                <a:noFill/>
              </a:ln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5888" lvl="0" indent="-115888" algn="l" defTabSz="914400" eaLnBrk="0" fontAlgn="base" hangingPunct="0">
              <a:spcAft>
                <a:spcPct val="0"/>
              </a:spcAft>
              <a:buFontTx/>
              <a:buChar char="•"/>
            </a:pPr>
            <a:endParaRPr lang="en-US" altLang="en-US" sz="700" dirty="0">
              <a:ln>
                <a:noFill/>
              </a:ln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5888" lvl="0" indent="-115888" algn="l" defTabSz="914400" eaLnBrk="0" fontAlgn="base" hangingPunct="0">
              <a:spcAft>
                <a:spcPct val="0"/>
              </a:spcAft>
              <a:buFontTx/>
              <a:buChar char="•"/>
            </a:pPr>
            <a:r>
              <a:rPr lang="en-US" altLang="en-US" sz="1400" dirty="0">
                <a:ln>
                  <a:noFill/>
                </a:ln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Kamal, S., et al. (2025). DVTXAI: A novel deep vision transformer with XAI-based framework and application in agriculture. </a:t>
            </a:r>
            <a:r>
              <a:rPr lang="en-US" altLang="en-US" sz="1400" i="1" dirty="0">
                <a:ln>
                  <a:noFill/>
                </a:ln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Journal of Supercomputing</a:t>
            </a:r>
            <a:r>
              <a:rPr lang="en-US" altLang="en-US" sz="1400" dirty="0">
                <a:ln>
                  <a:noFill/>
                </a:ln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1400" i="1" dirty="0">
                <a:ln>
                  <a:noFill/>
                </a:ln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81</a:t>
            </a:r>
            <a:r>
              <a:rPr lang="en-US" altLang="en-US" sz="1400" dirty="0">
                <a:ln>
                  <a:noFill/>
                </a:ln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280. </a:t>
            </a:r>
            <a:r>
              <a:rPr lang="en-US" altLang="en-US" sz="1400" dirty="0">
                <a:ln>
                  <a:noFill/>
                </a:ln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 tooltip="nul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https://doi.org/10.1007/s11227-024-06494-y</a:t>
            </a:r>
            <a:endParaRPr lang="en-US" altLang="en-US" sz="1400" dirty="0">
              <a:ln>
                <a:noFill/>
              </a:ln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5888" lvl="0" indent="-115888" algn="l" defTabSz="914400" eaLnBrk="0" fontAlgn="base" hangingPunct="0">
              <a:spcAft>
                <a:spcPct val="0"/>
              </a:spcAft>
              <a:buFontTx/>
              <a:buChar char="•"/>
            </a:pPr>
            <a:endParaRPr lang="en-US" altLang="en-US" sz="700" dirty="0">
              <a:ln>
                <a:noFill/>
              </a:ln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5888" lvl="0" indent="-115888" algn="l" defTabSz="914400" eaLnBrk="0" fontAlgn="base" hangingPunct="0">
              <a:spcAft>
                <a:spcPct val="0"/>
              </a:spcAft>
              <a:buFontTx/>
              <a:buChar char="•"/>
            </a:pPr>
            <a:r>
              <a:rPr lang="en-US" altLang="en-US" sz="1400" dirty="0" err="1">
                <a:ln>
                  <a:noFill/>
                </a:ln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Nallakaruppan</a:t>
            </a:r>
            <a:r>
              <a:rPr lang="en-US" altLang="en-US" sz="1400" dirty="0">
                <a:ln>
                  <a:noFill/>
                </a:ln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M.K., et al. Reliable water quality prediction and parametric analysis using explainable AI models. </a:t>
            </a:r>
            <a:r>
              <a:rPr lang="en-US" altLang="en-US" sz="1400" i="1" dirty="0">
                <a:ln>
                  <a:noFill/>
                </a:ln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Scientific Reports </a:t>
            </a:r>
            <a:r>
              <a:rPr lang="en-US" altLang="en-US" sz="1400" dirty="0">
                <a:ln>
                  <a:noFill/>
                </a:ln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14, 7520 (2024). </a:t>
            </a:r>
            <a:r>
              <a:rPr lang="en-US" altLang="en-US" sz="1400" dirty="0">
                <a:ln>
                  <a:noFill/>
                </a:ln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https://doi.org/10.1038/s41598-024-56775-y</a:t>
            </a:r>
            <a:endParaRPr lang="en-US" altLang="en-US" sz="1400" dirty="0">
              <a:ln>
                <a:noFill/>
              </a:ln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5888" lvl="0" indent="-115888" algn="l" defTabSz="914400" eaLnBrk="0" fontAlgn="base" hangingPunct="0">
              <a:spcAft>
                <a:spcPct val="0"/>
              </a:spcAft>
              <a:buFontTx/>
              <a:buChar char="•"/>
            </a:pPr>
            <a:endParaRPr lang="en-US" altLang="en-US" sz="700" dirty="0">
              <a:ln>
                <a:noFill/>
              </a:ln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5888" lvl="0" indent="-115888" algn="l" defTabSz="914400" eaLnBrk="0" fontAlgn="base" hangingPunct="0">
              <a:spcAft>
                <a:spcPct val="0"/>
              </a:spcAft>
              <a:buFontTx/>
              <a:buChar char="•"/>
            </a:pPr>
            <a:r>
              <a:rPr lang="en-US" altLang="en-US" sz="1400" dirty="0">
                <a:ln>
                  <a:noFill/>
                </a:ln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Seifi, S., et al. Complying with the EU AI Act: Innovations in explainable and user-centric hand gesture recognition. </a:t>
            </a:r>
            <a:r>
              <a:rPr lang="en-US" altLang="en-US" sz="1400" i="1" dirty="0">
                <a:ln>
                  <a:noFill/>
                </a:ln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Machine Learning with Applications</a:t>
            </a:r>
            <a:r>
              <a:rPr lang="en-US" altLang="en-US" sz="1400" dirty="0">
                <a:ln>
                  <a:noFill/>
                </a:ln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20. </a:t>
            </a:r>
            <a:r>
              <a:rPr lang="en-US" altLang="en-US" sz="1400" dirty="0">
                <a:ln>
                  <a:noFill/>
                </a:ln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https://doi.org/10.1016/j.mlwa.2025.100655</a:t>
            </a:r>
            <a:endParaRPr lang="en-US" altLang="en-US" sz="1400" dirty="0">
              <a:ln>
                <a:noFill/>
              </a:ln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5888" lvl="0" indent="-115888" algn="l" defTabSz="914400" eaLnBrk="0" fontAlgn="base" hangingPunct="0">
              <a:spcAft>
                <a:spcPct val="0"/>
              </a:spcAft>
              <a:buFontTx/>
              <a:buChar char="•"/>
            </a:pPr>
            <a:endParaRPr lang="en-US" altLang="en-US" sz="700" dirty="0">
              <a:ln>
                <a:noFill/>
              </a:ln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5888" lvl="0" indent="-115888" algn="l" defTabSz="914400" eaLnBrk="0" fontAlgn="base" hangingPunct="0">
              <a:spcAft>
                <a:spcPct val="0"/>
              </a:spcAft>
              <a:buFontTx/>
              <a:buChar char="•"/>
            </a:pPr>
            <a:r>
              <a:rPr lang="en-US" altLang="en-US" sz="1400" dirty="0" err="1">
                <a:ln>
                  <a:noFill/>
                </a:ln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Sovrano</a:t>
            </a:r>
            <a:r>
              <a:rPr lang="en-US" altLang="en-US" sz="1400" dirty="0">
                <a:ln>
                  <a:noFill/>
                </a:ln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F., &amp; Vitali, F. (2024). Explanatory artificial intelligence (YAI): human-centered explanations of explainable AI and complex data. </a:t>
            </a:r>
            <a:r>
              <a:rPr lang="en-US" altLang="en-US" sz="1400" i="1" dirty="0">
                <a:ln>
                  <a:noFill/>
                </a:ln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Mining and Knowledge Discovery</a:t>
            </a:r>
            <a:r>
              <a:rPr lang="en-US" altLang="en-US" sz="1400" dirty="0">
                <a:ln>
                  <a:noFill/>
                </a:ln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1400" i="1" dirty="0">
                <a:ln>
                  <a:noFill/>
                </a:ln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38</a:t>
            </a:r>
            <a:r>
              <a:rPr lang="en-US" altLang="en-US" sz="1400" dirty="0">
                <a:ln>
                  <a:noFill/>
                </a:ln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3141–3168. </a:t>
            </a:r>
            <a:r>
              <a:rPr lang="en-US" altLang="en-US" sz="1400" dirty="0">
                <a:ln>
                  <a:noFill/>
                </a:ln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 tooltip="nul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https://doi.org/10.1007/s10618-022-00872-x</a:t>
            </a:r>
            <a:endParaRPr lang="en-US" altLang="en-US" sz="1400" dirty="0">
              <a:ln>
                <a:noFill/>
              </a:ln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5888" lvl="0" indent="-115888" algn="l" defTabSz="914400" eaLnBrk="0" fontAlgn="base" hangingPunct="0">
              <a:spcAft>
                <a:spcPct val="0"/>
              </a:spcAft>
              <a:buFontTx/>
              <a:buChar char="•"/>
            </a:pPr>
            <a:endParaRPr lang="en-US" altLang="en-US" sz="700" dirty="0">
              <a:ln>
                <a:noFill/>
              </a:ln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5888" lvl="0" indent="-115888" algn="l" defTabSz="914400" eaLnBrk="0" fontAlgn="base" hangingPunct="0">
              <a:spcAft>
                <a:spcPct val="0"/>
              </a:spcAft>
              <a:buFontTx/>
              <a:buChar char="•"/>
            </a:pPr>
            <a:r>
              <a:rPr lang="en-US" altLang="en-US" sz="1400" dirty="0">
                <a:ln>
                  <a:noFill/>
                </a:ln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Tieng, H., et al. (2025). Explainable AI-based facility control system for energy saving and carbon reduction. </a:t>
            </a:r>
            <a:r>
              <a:rPr lang="en-US" altLang="en-US" sz="1400" i="1" dirty="0">
                <a:ln>
                  <a:noFill/>
                </a:ln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Journal of Mechanical Science and Technology</a:t>
            </a:r>
            <a:r>
              <a:rPr lang="en-US" altLang="en-US" sz="1400" dirty="0">
                <a:ln>
                  <a:noFill/>
                </a:ln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1400" i="1" dirty="0">
                <a:ln>
                  <a:noFill/>
                </a:ln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39</a:t>
            </a:r>
            <a:r>
              <a:rPr lang="en-US" altLang="en-US" sz="1400" dirty="0">
                <a:ln>
                  <a:noFill/>
                </a:ln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(4), 2301–2310</a:t>
            </a:r>
            <a:r>
              <a:rPr lang="en-US" altLang="en-US" sz="1400" dirty="0">
                <a:ln>
                  <a:noFill/>
                </a:ln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br>
              <a:rPr lang="en-US" altLang="en-US" sz="1400" dirty="0">
                <a:ln>
                  <a:noFill/>
                </a:ln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1400" dirty="0">
                <a:ln>
                  <a:noFill/>
                </a:ln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7" tooltip="nul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http://doi.org/10.1007/s12206-025-0348-5</a:t>
            </a:r>
            <a:endParaRPr lang="en-US" altLang="en-US" sz="1400" dirty="0">
              <a:ln>
                <a:noFill/>
              </a:ln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 descr="A diagram of a process&#10;&#10;AI-generated content may be incorrect.">
            <a:extLst>
              <a:ext uri="{FF2B5EF4-FFF2-40B4-BE49-F238E27FC236}">
                <a16:creationId xmlns:a16="http://schemas.microsoft.com/office/drawing/2014/main" id="{125BE1DB-02D2-8F5D-03C3-05D4A74BF162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11" t="61721" r="2489" b="8820"/>
          <a:stretch>
            <a:fillRect/>
          </a:stretch>
        </p:blipFill>
        <p:spPr>
          <a:xfrm>
            <a:off x="7811659" y="468340"/>
            <a:ext cx="864230" cy="107368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2: Mapping the Landscape: Dual Approaches to Chip Optimization…">
            <a:extLst>
              <a:ext uri="{FF2B5EF4-FFF2-40B4-BE49-F238E27FC236}">
                <a16:creationId xmlns:a16="http://schemas.microsoft.com/office/drawing/2014/main" id="{8AB25145-8B8F-BC2E-55E3-7319D08177B4}"/>
              </a:ext>
            </a:extLst>
          </p:cNvPr>
          <p:cNvSpPr txBox="1">
            <a:spLocks/>
          </p:cNvSpPr>
          <p:nvPr/>
        </p:nvSpPr>
        <p:spPr>
          <a:xfrm>
            <a:off x="449316" y="455699"/>
            <a:ext cx="8229171" cy="964367"/>
          </a:xfrm>
          <a:prstGeom prst="rect">
            <a:avLst/>
          </a:prstGeom>
          <a:ln w="12700">
            <a:miter lim="400000"/>
          </a:ln>
          <a:effectLst/>
        </p:spPr>
        <p:txBody>
          <a:bodyPr vert="horz" wrap="square" lIns="50800" tIns="50800" rIns="50800" bIns="50800" rtlCol="0" anchor="t" anchorCtr="0">
            <a:sp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defTabSz="109728"/>
            <a:r>
              <a:rPr lang="en-US" sz="2800" b="1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talk examines how XAI can advance agriculture by improving health, resource </a:t>
            </a:r>
            <a:r>
              <a:rPr lang="en-US" sz="2800" b="1" dirty="0" err="1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mgmt</a:t>
            </a:r>
            <a:r>
              <a:rPr lang="en-US" sz="2800" b="1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trust in its logic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5ADD4B-2CB5-2F9C-8449-B8485C93DDE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511" r="1613" b="2487"/>
          <a:stretch>
            <a:fillRect/>
          </a:stretch>
        </p:blipFill>
        <p:spPr>
          <a:xfrm>
            <a:off x="1024879" y="2019353"/>
            <a:ext cx="1830703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large white machine with black and white objects&#10;&#10;AI-generated content may be incorrect.">
            <a:extLst>
              <a:ext uri="{FF2B5EF4-FFF2-40B4-BE49-F238E27FC236}">
                <a16:creationId xmlns:a16="http://schemas.microsoft.com/office/drawing/2014/main" id="{AFAA451F-B803-5678-18CB-580D6ECB1081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501" y="2019353"/>
            <a:ext cx="18288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 descr="A diagram of a network&#10;&#10;AI-generated content may be incorrect.">
            <a:extLst>
              <a:ext uri="{FF2B5EF4-FFF2-40B4-BE49-F238E27FC236}">
                <a16:creationId xmlns:a16="http://schemas.microsoft.com/office/drawing/2014/main" id="{6743109E-C14F-7CB2-32C6-FBAE0049C5D7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320" y="2019353"/>
            <a:ext cx="18288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F4DD7D9-6000-A8F0-47DC-F8BD0A2AE3C1}"/>
              </a:ext>
            </a:extLst>
          </p:cNvPr>
          <p:cNvSpPr/>
          <p:nvPr/>
        </p:nvSpPr>
        <p:spPr>
          <a:xfrm>
            <a:off x="6566790" y="3717310"/>
            <a:ext cx="247528" cy="1190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6BE6E7-31EB-33F7-47D4-36CBF5719583}"/>
              </a:ext>
            </a:extLst>
          </p:cNvPr>
          <p:cNvSpPr txBox="1"/>
          <p:nvPr/>
        </p:nvSpPr>
        <p:spPr>
          <a:xfrm>
            <a:off x="1423101" y="3794983"/>
            <a:ext cx="10342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Plant</a:t>
            </a:r>
            <a:b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Health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B3C13D-EDC9-95DC-3FE1-29E13DBC7AC3}"/>
              </a:ext>
            </a:extLst>
          </p:cNvPr>
          <p:cNvSpPr txBox="1"/>
          <p:nvPr/>
        </p:nvSpPr>
        <p:spPr>
          <a:xfrm>
            <a:off x="3826776" y="3794984"/>
            <a:ext cx="14742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Optimize</a:t>
            </a:r>
            <a:b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Resources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4A955D-3A8C-E06A-BABF-65953B4AC0D1}"/>
              </a:ext>
            </a:extLst>
          </p:cNvPr>
          <p:cNvSpPr txBox="1"/>
          <p:nvPr/>
        </p:nvSpPr>
        <p:spPr>
          <a:xfrm>
            <a:off x="6176320" y="3794985"/>
            <a:ext cx="18733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Interpretable</a:t>
            </a:r>
            <a:b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Predictions</a:t>
            </a:r>
          </a:p>
        </p:txBody>
      </p:sp>
      <p:pic>
        <p:nvPicPr>
          <p:cNvPr id="49" name="Audio 48">
            <a:hlinkClick r:id="" action="ppaction://media"/>
            <a:extLst>
              <a:ext uri="{FF2B5EF4-FFF2-40B4-BE49-F238E27FC236}">
                <a16:creationId xmlns:a16="http://schemas.microsoft.com/office/drawing/2014/main" id="{F0C4212B-39B7-3F58-F9F0-8D0676C0428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custDataLst>
      <p:tags r:id="rId2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 advTm="2626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</p:childTnLst>
        </p:cTn>
      </p:par>
    </p:tnLst>
    <p:bldLst>
      <p:bldP spid="17" grpId="0"/>
      <p:bldP spid="18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AD862-9040-4C3A-0CA5-92BA526F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2: Mapping the Landscape: Dual Approaches to Chip Optimization…">
            <a:extLst>
              <a:ext uri="{FF2B5EF4-FFF2-40B4-BE49-F238E27FC236}">
                <a16:creationId xmlns:a16="http://schemas.microsoft.com/office/drawing/2014/main" id="{F0E30956-9875-A776-5325-DC64717A46E9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449316" y="455699"/>
            <a:ext cx="8132709" cy="96436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 anchorCtr="0">
            <a:spAutoFit/>
          </a:bodyPr>
          <a:lstStyle/>
          <a:p>
            <a:pPr algn="l" defTabSz="109728"/>
            <a:r>
              <a:rPr lang="en-US" sz="2800" b="1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XAI improves the ML boost to crop yield through the early and accurate identification of plant diseases</a:t>
            </a:r>
            <a:endParaRPr sz="2800" b="1" dirty="0">
              <a:solidFill>
                <a:srgbClr val="262626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DBD259-7140-D1B7-2EC9-2F8CF9B1827D}"/>
              </a:ext>
            </a:extLst>
          </p:cNvPr>
          <p:cNvSpPr txBox="1"/>
          <p:nvPr/>
        </p:nvSpPr>
        <p:spPr>
          <a:xfrm>
            <a:off x="6754460" y="4244815"/>
            <a:ext cx="2019992" cy="52699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lIns="91440" tIns="45720" rIns="91440" bIns="45720" numCol="1" spcCol="38100" rtlCol="0" anchor="b" anchorCtr="0">
            <a:normAutofit/>
          </a:bodyPr>
          <a:lstStyle/>
          <a:p>
            <a:pPr marR="0" algn="r" fontAlgn="auto">
              <a:buClr>
                <a:schemeClr val="accent1"/>
              </a:buClr>
              <a:buSzPct val="115000"/>
              <a:tabLst/>
            </a:pPr>
            <a:r>
              <a:rPr lang="en-US" kern="1200" cap="none" dirty="0">
                <a:solidFill>
                  <a:srgbClr val="26262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apyrus"/>
              </a:rPr>
              <a:t>Kamal</a:t>
            </a:r>
            <a:r>
              <a:rPr kumimoji="0" lang="en-US" b="0" i="0" u="none" strike="noStrike" kern="1200" cap="none" spc="0" normalizeH="0" baseline="0" dirty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apyrus"/>
              </a:rPr>
              <a:t>, 2025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A3977A7-F424-A13B-ABE7-40405EC99E4C}"/>
              </a:ext>
            </a:extLst>
          </p:cNvPr>
          <p:cNvSpPr/>
          <p:nvPr/>
        </p:nvSpPr>
        <p:spPr>
          <a:xfrm>
            <a:off x="712500" y="1421235"/>
            <a:ext cx="1773621" cy="496614"/>
          </a:xfrm>
          <a:prstGeom prst="roundRect">
            <a:avLst/>
          </a:prstGeom>
          <a:solidFill>
            <a:srgbClr val="E9CE9E"/>
          </a:solidFill>
          <a:ln>
            <a:solidFill>
              <a:srgbClr val="3C33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</a:rPr>
              <a:t>Data Collection</a:t>
            </a:r>
            <a:br>
              <a:rPr lang="en-US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</a:rPr>
            </a:br>
            <a:r>
              <a:rPr lang="en-US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</a:rPr>
              <a:t>and Processing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5BB1EB9-929A-BD28-EBFF-732899B2E419}"/>
              </a:ext>
            </a:extLst>
          </p:cNvPr>
          <p:cNvSpPr/>
          <p:nvPr/>
        </p:nvSpPr>
        <p:spPr>
          <a:xfrm>
            <a:off x="4656080" y="1421235"/>
            <a:ext cx="1773621" cy="496614"/>
          </a:xfrm>
          <a:prstGeom prst="roundRect">
            <a:avLst/>
          </a:prstGeom>
          <a:solidFill>
            <a:srgbClr val="E9CE9E"/>
          </a:solidFill>
          <a:ln>
            <a:solidFill>
              <a:srgbClr val="3C33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</a:rPr>
              <a:t>Performance</a:t>
            </a:r>
            <a:br>
              <a:rPr lang="en-US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</a:rPr>
            </a:br>
            <a:r>
              <a:rPr lang="en-US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</a:rPr>
              <a:t>Evaluation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6B10BB-A9C4-E442-2B4C-6ACEBD4CCFFA}"/>
              </a:ext>
            </a:extLst>
          </p:cNvPr>
          <p:cNvSpPr/>
          <p:nvPr/>
        </p:nvSpPr>
        <p:spPr>
          <a:xfrm>
            <a:off x="6627869" y="1421235"/>
            <a:ext cx="1773621" cy="496614"/>
          </a:xfrm>
          <a:prstGeom prst="roundRect">
            <a:avLst/>
          </a:prstGeom>
          <a:solidFill>
            <a:srgbClr val="E9CE9E"/>
          </a:solidFill>
          <a:ln>
            <a:solidFill>
              <a:srgbClr val="3C33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</a:rPr>
              <a:t>XAI Model</a:t>
            </a:r>
            <a:br>
              <a:rPr lang="en-US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</a:rPr>
            </a:br>
            <a:r>
              <a:rPr lang="en-US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</a:rPr>
              <a:t>Deployment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100B81-A6CF-9955-8A2E-DD05AB77EE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784" y="2023110"/>
            <a:ext cx="552828" cy="548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FDF51-F0CE-47E9-CF90-92201AC22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799" y="3252546"/>
            <a:ext cx="543813" cy="548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54661E-3A40-0870-668A-45ABFF238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4028" y="3867264"/>
            <a:ext cx="554787" cy="5486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99DC023-F72F-408A-C5F0-060674C4F4B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3316" r="61856"/>
          <a:stretch>
            <a:fillRect/>
          </a:stretch>
        </p:blipFill>
        <p:spPr>
          <a:xfrm>
            <a:off x="2691158" y="1917849"/>
            <a:ext cx="1777295" cy="27518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C8A93D-C238-D59B-D643-330A80D467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4028" y="2637828"/>
            <a:ext cx="545584" cy="5486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A8B74E0-5FB1-5BF1-A916-29640844CE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1632823" y="3259742"/>
            <a:ext cx="550750" cy="5486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9DF3536-EFDF-5973-055C-1CAB1C26F0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1635976" y="3866221"/>
            <a:ext cx="546554" cy="5486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4DB4470-81C4-9631-CF72-ECF44B7DE7E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32870" y="2637828"/>
            <a:ext cx="556478" cy="5486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0C7F818-4827-25A6-B622-CCA9075EF98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32870" y="2023110"/>
            <a:ext cx="550703" cy="5486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70D59ED-E20D-CE23-15BC-5A08469EAF4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79137" t="-1" r="74" b="-1"/>
          <a:stretch>
            <a:fillRect/>
          </a:stretch>
        </p:blipFill>
        <p:spPr>
          <a:xfrm>
            <a:off x="7085235" y="1962869"/>
            <a:ext cx="1323381" cy="2447198"/>
          </a:xfrm>
          <a:prstGeom prst="rect">
            <a:avLst/>
          </a:prstGeom>
        </p:spPr>
      </p:pic>
      <p:sp>
        <p:nvSpPr>
          <p:cNvPr id="28" name="Right Brace 27">
            <a:extLst>
              <a:ext uri="{FF2B5EF4-FFF2-40B4-BE49-F238E27FC236}">
                <a16:creationId xmlns:a16="http://schemas.microsoft.com/office/drawing/2014/main" id="{F15BF2B9-85DD-2444-C0EC-C130D72B0A98}"/>
              </a:ext>
            </a:extLst>
          </p:cNvPr>
          <p:cNvSpPr/>
          <p:nvPr/>
        </p:nvSpPr>
        <p:spPr>
          <a:xfrm>
            <a:off x="4475321" y="1962869"/>
            <a:ext cx="254334" cy="267201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8C07A54F-AF92-1E9E-2817-2EFAED269E05}"/>
              </a:ext>
            </a:extLst>
          </p:cNvPr>
          <p:cNvSpPr/>
          <p:nvPr/>
        </p:nvSpPr>
        <p:spPr>
          <a:xfrm>
            <a:off x="5514826" y="3248006"/>
            <a:ext cx="2094695" cy="1334346"/>
          </a:xfrm>
          <a:custGeom>
            <a:avLst/>
            <a:gdLst>
              <a:gd name="connsiteX0" fmla="*/ 0 w 1288688"/>
              <a:gd name="connsiteY0" fmla="*/ 1137078 h 1345542"/>
              <a:gd name="connsiteX1" fmla="*/ 0 w 1288688"/>
              <a:gd name="connsiteY1" fmla="*/ 1336066 h 1345542"/>
              <a:gd name="connsiteX2" fmla="*/ 734363 w 1288688"/>
              <a:gd name="connsiteY2" fmla="*/ 1345542 h 1345542"/>
              <a:gd name="connsiteX3" fmla="*/ 734363 w 1288688"/>
              <a:gd name="connsiteY3" fmla="*/ 4738 h 1345542"/>
              <a:gd name="connsiteX4" fmla="*/ 1288688 w 1288688"/>
              <a:gd name="connsiteY4" fmla="*/ 0 h 1345542"/>
              <a:gd name="connsiteX5" fmla="*/ 1222358 w 1288688"/>
              <a:gd name="connsiteY5" fmla="*/ 336385 h 1345542"/>
              <a:gd name="connsiteX6" fmla="*/ 1264999 w 1288688"/>
              <a:gd name="connsiteY6" fmla="*/ 118445 h 1345542"/>
              <a:gd name="connsiteX0" fmla="*/ 0 w 1288688"/>
              <a:gd name="connsiteY0" fmla="*/ 1137078 h 1345542"/>
              <a:gd name="connsiteX1" fmla="*/ 0 w 1288688"/>
              <a:gd name="connsiteY1" fmla="*/ 1336066 h 1345542"/>
              <a:gd name="connsiteX2" fmla="*/ 734363 w 1288688"/>
              <a:gd name="connsiteY2" fmla="*/ 1345542 h 1345542"/>
              <a:gd name="connsiteX3" fmla="*/ 734363 w 1288688"/>
              <a:gd name="connsiteY3" fmla="*/ 4738 h 1345542"/>
              <a:gd name="connsiteX4" fmla="*/ 1288688 w 1288688"/>
              <a:gd name="connsiteY4" fmla="*/ 0 h 1345542"/>
              <a:gd name="connsiteX5" fmla="*/ 1264999 w 1288688"/>
              <a:gd name="connsiteY5" fmla="*/ 118445 h 1345542"/>
              <a:gd name="connsiteX0" fmla="*/ 0 w 1288688"/>
              <a:gd name="connsiteY0" fmla="*/ 1137078 h 1345542"/>
              <a:gd name="connsiteX1" fmla="*/ 0 w 1288688"/>
              <a:gd name="connsiteY1" fmla="*/ 1336066 h 1345542"/>
              <a:gd name="connsiteX2" fmla="*/ 734363 w 1288688"/>
              <a:gd name="connsiteY2" fmla="*/ 1345542 h 1345542"/>
              <a:gd name="connsiteX3" fmla="*/ 734363 w 1288688"/>
              <a:gd name="connsiteY3" fmla="*/ 4738 h 1345542"/>
              <a:gd name="connsiteX4" fmla="*/ 1288688 w 1288688"/>
              <a:gd name="connsiteY4" fmla="*/ 0 h 1345542"/>
              <a:gd name="connsiteX0" fmla="*/ 0 w 1288688"/>
              <a:gd name="connsiteY0" fmla="*/ 1137078 h 1345542"/>
              <a:gd name="connsiteX1" fmla="*/ 0 w 1288688"/>
              <a:gd name="connsiteY1" fmla="*/ 1336066 h 1345542"/>
              <a:gd name="connsiteX2" fmla="*/ 734363 w 1288688"/>
              <a:gd name="connsiteY2" fmla="*/ 1345542 h 1345542"/>
              <a:gd name="connsiteX3" fmla="*/ 734363 w 1288688"/>
              <a:gd name="connsiteY3" fmla="*/ 16809 h 1345542"/>
              <a:gd name="connsiteX4" fmla="*/ 1288688 w 1288688"/>
              <a:gd name="connsiteY4" fmla="*/ 0 h 1345542"/>
              <a:gd name="connsiteX0" fmla="*/ 0 w 1282653"/>
              <a:gd name="connsiteY0" fmla="*/ 1121989 h 1330453"/>
              <a:gd name="connsiteX1" fmla="*/ 0 w 1282653"/>
              <a:gd name="connsiteY1" fmla="*/ 1320977 h 1330453"/>
              <a:gd name="connsiteX2" fmla="*/ 734363 w 1282653"/>
              <a:gd name="connsiteY2" fmla="*/ 1330453 h 1330453"/>
              <a:gd name="connsiteX3" fmla="*/ 734363 w 1282653"/>
              <a:gd name="connsiteY3" fmla="*/ 1720 h 1330453"/>
              <a:gd name="connsiteX4" fmla="*/ 1282653 w 1282653"/>
              <a:gd name="connsiteY4" fmla="*/ 0 h 1330453"/>
              <a:gd name="connsiteX0" fmla="*/ 0 w 1282653"/>
              <a:gd name="connsiteY0" fmla="*/ 1121989 h 1336066"/>
              <a:gd name="connsiteX1" fmla="*/ 0 w 1282653"/>
              <a:gd name="connsiteY1" fmla="*/ 1336066 h 1336066"/>
              <a:gd name="connsiteX2" fmla="*/ 734363 w 1282653"/>
              <a:gd name="connsiteY2" fmla="*/ 1330453 h 1336066"/>
              <a:gd name="connsiteX3" fmla="*/ 734363 w 1282653"/>
              <a:gd name="connsiteY3" fmla="*/ 1720 h 1336066"/>
              <a:gd name="connsiteX4" fmla="*/ 1282653 w 1282653"/>
              <a:gd name="connsiteY4" fmla="*/ 0 h 1336066"/>
              <a:gd name="connsiteX0" fmla="*/ 0 w 2094695"/>
              <a:gd name="connsiteY0" fmla="*/ 1120269 h 1334346"/>
              <a:gd name="connsiteX1" fmla="*/ 0 w 2094695"/>
              <a:gd name="connsiteY1" fmla="*/ 1334346 h 1334346"/>
              <a:gd name="connsiteX2" fmla="*/ 734363 w 2094695"/>
              <a:gd name="connsiteY2" fmla="*/ 1328733 h 1334346"/>
              <a:gd name="connsiteX3" fmla="*/ 734363 w 2094695"/>
              <a:gd name="connsiteY3" fmla="*/ 0 h 1334346"/>
              <a:gd name="connsiteX4" fmla="*/ 2094695 w 2094695"/>
              <a:gd name="connsiteY4" fmla="*/ 5104 h 133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4695" h="1334346">
                <a:moveTo>
                  <a:pt x="0" y="1120269"/>
                </a:moveTo>
                <a:lnTo>
                  <a:pt x="0" y="1334346"/>
                </a:lnTo>
                <a:lnTo>
                  <a:pt x="734363" y="1328733"/>
                </a:lnTo>
                <a:lnTo>
                  <a:pt x="734363" y="0"/>
                </a:lnTo>
                <a:lnTo>
                  <a:pt x="2094695" y="5104"/>
                </a:lnTo>
              </a:path>
            </a:pathLst>
          </a:custGeom>
          <a:noFill/>
          <a:ln>
            <a:solidFill>
              <a:srgbClr val="2626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8DCA077-8281-BE75-23FB-CBE30A3128AF}"/>
              </a:ext>
            </a:extLst>
          </p:cNvPr>
          <p:cNvSpPr/>
          <p:nvPr/>
        </p:nvSpPr>
        <p:spPr>
          <a:xfrm>
            <a:off x="2684290" y="1421235"/>
            <a:ext cx="1773621" cy="496614"/>
          </a:xfrm>
          <a:prstGeom prst="roundRect">
            <a:avLst/>
          </a:prstGeom>
          <a:solidFill>
            <a:srgbClr val="E9CE9E"/>
          </a:solidFill>
          <a:ln>
            <a:solidFill>
              <a:srgbClr val="3C33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</a:rPr>
              <a:t>Model </a:t>
            </a:r>
            <a:br>
              <a:rPr lang="en-US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</a:rPr>
            </a:br>
            <a:r>
              <a:rPr lang="en-US" dirty="0">
                <a:ln>
                  <a:solidFill>
                    <a:srgbClr val="262626"/>
                  </a:solidFill>
                </a:ln>
                <a:solidFill>
                  <a:srgbClr val="262626"/>
                </a:solidFill>
              </a:rPr>
              <a:t>Training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795DF76-9CA6-1886-D4C2-70FBA94B3516}"/>
              </a:ext>
            </a:extLst>
          </p:cNvPr>
          <p:cNvSpPr txBox="1"/>
          <p:nvPr/>
        </p:nvSpPr>
        <p:spPr>
          <a:xfrm rot="16200000">
            <a:off x="5979796" y="3103408"/>
            <a:ext cx="102233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Classification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D822F4-54E4-CE18-98B9-6F8D63939094}"/>
              </a:ext>
            </a:extLst>
          </p:cNvPr>
          <p:cNvSpPr txBox="1"/>
          <p:nvPr/>
        </p:nvSpPr>
        <p:spPr>
          <a:xfrm rot="16200000">
            <a:off x="6439926" y="3103409"/>
            <a:ext cx="81945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SHAP  XAI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DB304B3-668E-D022-864A-CC812A71F076}"/>
              </a:ext>
            </a:extLst>
          </p:cNvPr>
          <p:cNvSpPr txBox="1"/>
          <p:nvPr/>
        </p:nvSpPr>
        <p:spPr>
          <a:xfrm>
            <a:off x="5223095" y="1940774"/>
            <a:ext cx="52129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 V T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5F43B291-CCE6-3491-B7EE-9FAABE605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902" y="4497490"/>
            <a:ext cx="552828" cy="54864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1311407-6390-DED3-F7E3-2FD0FCEE3FA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8636" t="36522" r="27431" b="26598"/>
          <a:stretch>
            <a:fillRect/>
          </a:stretch>
        </p:blipFill>
        <p:spPr>
          <a:xfrm rot="5400000">
            <a:off x="4231627" y="2846521"/>
            <a:ext cx="2429155" cy="1014881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3CD7B01-80AC-F54D-A86B-BCC3F918BA2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393669" y="2422126"/>
            <a:ext cx="1227731" cy="542026"/>
          </a:xfrm>
          <a:prstGeom prst="bentConnector3">
            <a:avLst>
              <a:gd name="adj1" fmla="val 9992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4" name="Audio 143">
            <a:hlinkClick r:id="" action="ppaction://media"/>
            <a:extLst>
              <a:ext uri="{FF2B5EF4-FFF2-40B4-BE49-F238E27FC236}">
                <a16:creationId xmlns:a16="http://schemas.microsoft.com/office/drawing/2014/main" id="{D5ECE9C1-A7E6-9454-5EF8-1994C9F15F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69603489"/>
      </p:ext>
    </p:extLst>
  </p:cSld>
  <p:clrMapOvr>
    <a:masterClrMapping/>
  </p:clrMapOvr>
  <p:transition spd="med" advTm="3610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DE635-07DD-0C5C-0482-5F7A87F23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2: Mapping the Landscape: Dual Approaches to Chip Optimization…">
            <a:extLst>
              <a:ext uri="{FF2B5EF4-FFF2-40B4-BE49-F238E27FC236}">
                <a16:creationId xmlns:a16="http://schemas.microsoft.com/office/drawing/2014/main" id="{F5D9198C-B67F-A12A-70D5-A11C28EEECD1}"/>
              </a:ext>
            </a:extLst>
          </p:cNvPr>
          <p:cNvSpPr txBox="1">
            <a:spLocks/>
          </p:cNvSpPr>
          <p:nvPr/>
        </p:nvSpPr>
        <p:spPr>
          <a:xfrm>
            <a:off x="449316" y="455699"/>
            <a:ext cx="8229171" cy="964367"/>
          </a:xfrm>
          <a:prstGeom prst="rect">
            <a:avLst/>
          </a:prstGeom>
          <a:ln w="12700">
            <a:miter lim="400000"/>
          </a:ln>
          <a:effectLst/>
        </p:spPr>
        <p:txBody>
          <a:bodyPr vert="horz" wrap="square" lIns="50800" tIns="50800" rIns="50800" bIns="50800" rtlCol="0" anchor="t" anchorCtr="0">
            <a:sp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defTabSz="109728"/>
            <a:r>
              <a:rPr lang="en-US" sz="2800" b="1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Growth prediction models provide high accuracy, but require XAI to understand feature contributions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34433B-6517-8907-492E-EA1C2596FA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8" b="3018"/>
          <a:stretch/>
        </p:blipFill>
        <p:spPr>
          <a:xfrm>
            <a:off x="2578652" y="2181567"/>
            <a:ext cx="805042" cy="10085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4EC7FA-5931-31AA-6282-01F5DE0E990C}"/>
              </a:ext>
            </a:extLst>
          </p:cNvPr>
          <p:cNvSpPr txBox="1"/>
          <p:nvPr/>
        </p:nvSpPr>
        <p:spPr>
          <a:xfrm>
            <a:off x="6736554" y="4225345"/>
            <a:ext cx="2019992" cy="52699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lIns="91440" tIns="45720" rIns="91440" bIns="45720" numCol="1" spcCol="38100" rtlCol="0" anchor="b" anchorCtr="0">
            <a:normAutofit fontScale="92500"/>
          </a:bodyPr>
          <a:lstStyle/>
          <a:p>
            <a:pPr marR="0" algn="r" fontAlgn="auto">
              <a:buClr>
                <a:schemeClr val="accent1"/>
              </a:buClr>
              <a:buSzPct val="115000"/>
              <a:tabLst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Nallakaruppan</a:t>
            </a:r>
            <a:r>
              <a:rPr kumimoji="0" lang="en-US" b="0" i="0" u="none" strike="noStrike" kern="1200" cap="none" spc="0" normalizeH="0" baseline="0" dirty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apyrus"/>
              </a:rPr>
              <a:t>, 2024</a:t>
            </a:r>
          </a:p>
        </p:txBody>
      </p:sp>
      <p:pic>
        <p:nvPicPr>
          <p:cNvPr id="5" name="Picture 4" descr="A diagram of a plant growing&#10;&#10;AI-generated content may be incorrect.">
            <a:extLst>
              <a:ext uri="{FF2B5EF4-FFF2-40B4-BE49-F238E27FC236}">
                <a16:creationId xmlns:a16="http://schemas.microsoft.com/office/drawing/2014/main" id="{49E47186-E9CC-04AD-BF88-01E6E177AE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7" t="800" r="3587" b="82173"/>
          <a:stretch>
            <a:fillRect/>
          </a:stretch>
        </p:blipFill>
        <p:spPr>
          <a:xfrm>
            <a:off x="876254" y="1420066"/>
            <a:ext cx="2707586" cy="695739"/>
          </a:xfrm>
          <a:prstGeom prst="rect">
            <a:avLst/>
          </a:prstGeom>
        </p:spPr>
      </p:pic>
      <p:pic>
        <p:nvPicPr>
          <p:cNvPr id="15" name="Picture 14" descr="A diagram of different colored circles with Crust in the background&#10;&#10;AI-generated content may be incorrect.">
            <a:extLst>
              <a:ext uri="{FF2B5EF4-FFF2-40B4-BE49-F238E27FC236}">
                <a16:creationId xmlns:a16="http://schemas.microsoft.com/office/drawing/2014/main" id="{E62AD7E3-1BFE-CA81-5B54-7DF86FEB17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482" y="1420066"/>
            <a:ext cx="4115078" cy="292742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F75C481-E548-759D-0EC8-11916246CF64}"/>
              </a:ext>
            </a:extLst>
          </p:cNvPr>
          <p:cNvSpPr/>
          <p:nvPr/>
        </p:nvSpPr>
        <p:spPr>
          <a:xfrm>
            <a:off x="955261" y="2426676"/>
            <a:ext cx="1332463" cy="524289"/>
          </a:xfrm>
          <a:prstGeom prst="roundRect">
            <a:avLst/>
          </a:prstGeom>
          <a:solidFill>
            <a:srgbClr val="B1E2E7"/>
          </a:solidFill>
          <a:ln>
            <a:solidFill>
              <a:srgbClr val="90BA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Aquaponic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7811FB2-44F1-46BE-9792-F1661EDACA71}"/>
              </a:ext>
            </a:extLst>
          </p:cNvPr>
          <p:cNvSpPr/>
          <p:nvPr/>
        </p:nvSpPr>
        <p:spPr>
          <a:xfrm>
            <a:off x="963379" y="3526870"/>
            <a:ext cx="1324345" cy="524289"/>
          </a:xfrm>
          <a:prstGeom prst="roundRect">
            <a:avLst/>
          </a:prstGeom>
          <a:solidFill>
            <a:srgbClr val="B1E2E7"/>
          </a:solidFill>
          <a:ln>
            <a:solidFill>
              <a:srgbClr val="90BA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Aeroponic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E3F563-F63D-CB5E-27DB-16A3BAB49F54}"/>
              </a:ext>
            </a:extLst>
          </p:cNvPr>
          <p:cNvSpPr txBox="1"/>
          <p:nvPr/>
        </p:nvSpPr>
        <p:spPr>
          <a:xfrm>
            <a:off x="1625552" y="4222609"/>
            <a:ext cx="2019992" cy="52699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lIns="91440" tIns="45720" rIns="91440" bIns="45720" numCol="1" spcCol="38100" rtlCol="0" anchor="b" anchorCtr="0">
            <a:normAutofit/>
          </a:bodyPr>
          <a:lstStyle/>
          <a:p>
            <a:pPr marR="0" algn="r" fontAlgn="auto">
              <a:buClr>
                <a:schemeClr val="accent1"/>
              </a:buClr>
              <a:buSzPct val="115000"/>
              <a:tabLst/>
            </a:pPr>
            <a:r>
              <a:rPr lang="en-US" kern="1200" cap="none" dirty="0">
                <a:solidFill>
                  <a:srgbClr val="26262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apyrus"/>
              </a:rPr>
              <a:t>Kadam</a:t>
            </a:r>
            <a:r>
              <a:rPr kumimoji="0" lang="en-US" b="0" i="0" u="none" strike="noStrike" kern="1200" cap="none" spc="0" normalizeH="0" baseline="0" dirty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apyrus"/>
              </a:rPr>
              <a:t>, 2025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98AC39-E344-B1C8-2F8F-25557446F0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2902" y="4497490"/>
            <a:ext cx="552828" cy="54864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84B28B9-1A33-9D4F-364B-5936B3473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5" r="3417"/>
          <a:stretch>
            <a:fillRect/>
          </a:stretch>
        </p:blipFill>
        <p:spPr bwMode="auto">
          <a:xfrm>
            <a:off x="2574644" y="3284718"/>
            <a:ext cx="803736" cy="100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093CEA9-487A-8D37-16EC-8F0336CB1DFB}"/>
              </a:ext>
            </a:extLst>
          </p:cNvPr>
          <p:cNvSpPr/>
          <p:nvPr/>
        </p:nvSpPr>
        <p:spPr>
          <a:xfrm>
            <a:off x="6524625" y="2038521"/>
            <a:ext cx="1504950" cy="2860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83A1CA0-52C5-6241-8386-56BF73EF5D8B}"/>
              </a:ext>
            </a:extLst>
          </p:cNvPr>
          <p:cNvSpPr/>
          <p:nvPr/>
        </p:nvSpPr>
        <p:spPr>
          <a:xfrm>
            <a:off x="6524624" y="2383994"/>
            <a:ext cx="1662935" cy="2860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2938CE3-4B8E-4AFB-51A2-98ABAA629FB9}"/>
              </a:ext>
            </a:extLst>
          </p:cNvPr>
          <p:cNvSpPr/>
          <p:nvPr/>
        </p:nvSpPr>
        <p:spPr>
          <a:xfrm>
            <a:off x="6524625" y="1674340"/>
            <a:ext cx="619125" cy="2860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029143C-24A8-2CF8-FA82-951BF0D7A4F4}"/>
              </a:ext>
            </a:extLst>
          </p:cNvPr>
          <p:cNvSpPr/>
          <p:nvPr/>
        </p:nvSpPr>
        <p:spPr>
          <a:xfrm>
            <a:off x="6524624" y="3093648"/>
            <a:ext cx="1819276" cy="2860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9BC4CA-7C63-9FDA-6809-39DBFA03B34A}"/>
              </a:ext>
            </a:extLst>
          </p:cNvPr>
          <p:cNvSpPr/>
          <p:nvPr/>
        </p:nvSpPr>
        <p:spPr>
          <a:xfrm>
            <a:off x="1541947" y="2038521"/>
            <a:ext cx="130206" cy="772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801EE918-7A0A-C813-8C39-2151E7674C0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85189785"/>
      </p:ext>
    </p:extLst>
  </p:cSld>
  <p:clrMapOvr>
    <a:masterClrMapping/>
  </p:clrMapOvr>
  <p:transition spd="med" advTm="3304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2304A-493F-9CE3-C09E-8E5A25967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2: Mapping the Landscape: Dual Approaches to Chip Optimization…">
            <a:extLst>
              <a:ext uri="{FF2B5EF4-FFF2-40B4-BE49-F238E27FC236}">
                <a16:creationId xmlns:a16="http://schemas.microsoft.com/office/drawing/2014/main" id="{3ADD717C-D400-736C-11F3-94FE3272A3B5}"/>
              </a:ext>
            </a:extLst>
          </p:cNvPr>
          <p:cNvSpPr txBox="1">
            <a:spLocks/>
          </p:cNvSpPr>
          <p:nvPr/>
        </p:nvSpPr>
        <p:spPr>
          <a:xfrm>
            <a:off x="449316" y="455699"/>
            <a:ext cx="8229171" cy="964367"/>
          </a:xfrm>
          <a:prstGeom prst="rect">
            <a:avLst/>
          </a:prstGeom>
          <a:ln w="12700">
            <a:miter lim="400000"/>
          </a:ln>
          <a:effectLst/>
        </p:spPr>
        <p:txBody>
          <a:bodyPr vert="horz" wrap="square" lIns="50800" tIns="50800" rIns="50800" bIns="50800" rtlCol="0" anchor="t" anchorCtr="0">
            <a:sp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defTabSz="109728"/>
            <a:r>
              <a:rPr lang="en-US" sz="2800" b="1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Models explained with XAI present clear parameter settings to minimize energy and water usage</a:t>
            </a:r>
          </a:p>
        </p:txBody>
      </p:sp>
      <p:pic>
        <p:nvPicPr>
          <p:cNvPr id="5" name="Picture 4" descr="A diagram of a program&#10;&#10;AI-generated content may be incorrect.">
            <a:extLst>
              <a:ext uri="{FF2B5EF4-FFF2-40B4-BE49-F238E27FC236}">
                <a16:creationId xmlns:a16="http://schemas.microsoft.com/office/drawing/2014/main" id="{3DB3ECA8-973F-5847-5293-928541350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812" y="1412543"/>
            <a:ext cx="5848376" cy="30090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B93AA5-4357-B036-97F8-95A8DE2781C0}"/>
              </a:ext>
            </a:extLst>
          </p:cNvPr>
          <p:cNvSpPr txBox="1"/>
          <p:nvPr/>
        </p:nvSpPr>
        <p:spPr>
          <a:xfrm>
            <a:off x="6658495" y="4158105"/>
            <a:ext cx="2019992" cy="52699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lIns="91440" tIns="45720" rIns="91440" bIns="45720" numCol="1" spcCol="38100" rtlCol="0" anchor="b" anchorCtr="0">
            <a:normAutofit/>
          </a:bodyPr>
          <a:lstStyle/>
          <a:p>
            <a:pPr marR="0" algn="r" fontAlgn="auto">
              <a:buClr>
                <a:schemeClr val="accent1"/>
              </a:buClr>
              <a:buSzPct val="115000"/>
              <a:tabLst/>
            </a:pPr>
            <a:r>
              <a:rPr kumimoji="0" lang="en-US" b="0" i="0" u="none" strike="noStrike" spc="0" normalizeH="0" baseline="0" dirty="0">
                <a:ln>
                  <a:noFill/>
                </a:ln>
                <a:solidFill>
                  <a:srgbClr val="262626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apyrus"/>
              </a:rPr>
              <a:t>Tieng</a:t>
            </a:r>
            <a:r>
              <a:rPr kumimoji="0" lang="en-US" b="0" i="0" u="none" strike="noStrike" kern="1200" cap="none" spc="0" normalizeH="0" baseline="0" dirty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apyrus"/>
              </a:rPr>
              <a:t>, 2025</a:t>
            </a:r>
          </a:p>
        </p:txBody>
      </p:sp>
      <p:pic>
        <p:nvPicPr>
          <p:cNvPr id="12" name="Picture 11" descr="A large white machine with black and white objects&#10;&#10;AI-generated content may be incorrect.">
            <a:extLst>
              <a:ext uri="{FF2B5EF4-FFF2-40B4-BE49-F238E27FC236}">
                <a16:creationId xmlns:a16="http://schemas.microsoft.com/office/drawing/2014/main" id="{992835EE-0770-9887-55B5-20A5068D52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96" y="4421602"/>
            <a:ext cx="548640" cy="528690"/>
          </a:xfrm>
          <a:prstGeom prst="rect">
            <a:avLst/>
          </a:prstGeom>
        </p:spPr>
      </p:pic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50AF8130-5D1E-B3A0-02F4-FC395626B3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4614395"/>
      </p:ext>
    </p:extLst>
  </p:cSld>
  <p:clrMapOvr>
    <a:masterClrMapping/>
  </p:clrMapOvr>
  <p:transition spd="med" advTm="3245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222DD-EF7D-7300-95B1-A8B2F9176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2: Mapping the Landscape: Dual Approaches to Chip Optimization…">
            <a:extLst>
              <a:ext uri="{FF2B5EF4-FFF2-40B4-BE49-F238E27FC236}">
                <a16:creationId xmlns:a16="http://schemas.microsoft.com/office/drawing/2014/main" id="{6D53A994-C8DD-D3DF-05CB-A4767072992E}"/>
              </a:ext>
            </a:extLst>
          </p:cNvPr>
          <p:cNvSpPr txBox="1">
            <a:spLocks/>
          </p:cNvSpPr>
          <p:nvPr/>
        </p:nvSpPr>
        <p:spPr>
          <a:xfrm>
            <a:off x="449316" y="455699"/>
            <a:ext cx="8229171" cy="964367"/>
          </a:xfrm>
          <a:prstGeom prst="rect">
            <a:avLst/>
          </a:prstGeom>
          <a:ln w="12700">
            <a:miter lim="400000"/>
          </a:ln>
          <a:effectLst/>
        </p:spPr>
        <p:txBody>
          <a:bodyPr vert="horz" wrap="square" lIns="50800" tIns="50800" rIns="50800" bIns="50800" rtlCol="0" anchor="t" anchorCtr="0">
            <a:sp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defTabSz="109728"/>
            <a:r>
              <a:rPr lang="en-US" sz="2800" b="1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XAI optimizes water management by expanding the scope and accuracy of quality monitoring</a:t>
            </a:r>
          </a:p>
        </p:txBody>
      </p:sp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D671ECBF-A0D5-0A36-D92D-6B6EE037EE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180" y="1420066"/>
            <a:ext cx="4774323" cy="30577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81B208-1823-04E2-3F72-1F89C7268BFF}"/>
              </a:ext>
            </a:extLst>
          </p:cNvPr>
          <p:cNvSpPr txBox="1"/>
          <p:nvPr/>
        </p:nvSpPr>
        <p:spPr>
          <a:xfrm>
            <a:off x="6658495" y="4158105"/>
            <a:ext cx="2019992" cy="52699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lIns="91440" tIns="45720" rIns="91440" bIns="45720" numCol="1" spcCol="38100" rtlCol="0" anchor="b" anchorCtr="0">
            <a:normAutofit fontScale="92500"/>
          </a:bodyPr>
          <a:lstStyle/>
          <a:p>
            <a:pPr marR="0" algn="r" fontAlgn="auto">
              <a:buClr>
                <a:schemeClr val="accent1"/>
              </a:buClr>
              <a:buSzPct val="115000"/>
              <a:tabLst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Nallakaruppan</a:t>
            </a:r>
            <a:r>
              <a:rPr kumimoji="0" lang="en-US" b="0" i="0" u="none" strike="noStrike" kern="1200" cap="none" spc="0" normalizeH="0" baseline="0" dirty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apyrus"/>
              </a:rPr>
              <a:t>, 2024</a:t>
            </a:r>
          </a:p>
        </p:txBody>
      </p:sp>
      <p:pic>
        <p:nvPicPr>
          <p:cNvPr id="12" name="Picture 11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898FFF3B-BEFF-BA8C-D305-71210676A8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3937263"/>
            <a:ext cx="739142" cy="441683"/>
          </a:xfrm>
          <a:prstGeom prst="rect">
            <a:avLst/>
          </a:prstGeom>
        </p:spPr>
      </p:pic>
      <p:pic>
        <p:nvPicPr>
          <p:cNvPr id="14" name="Picture 13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0CCB963C-4C6B-2D74-F90C-55EC64A323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09" y="2543175"/>
            <a:ext cx="3499888" cy="2113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 descr="A large white machine with black and white objects&#10;&#10;AI-generated content may be incorrect.">
            <a:extLst>
              <a:ext uri="{FF2B5EF4-FFF2-40B4-BE49-F238E27FC236}">
                <a16:creationId xmlns:a16="http://schemas.microsoft.com/office/drawing/2014/main" id="{145DA35C-4CA2-F759-43FC-E29D56310B6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96" y="4421602"/>
            <a:ext cx="548640" cy="528690"/>
          </a:xfrm>
          <a:prstGeom prst="rect">
            <a:avLst/>
          </a:prstGeom>
        </p:spPr>
      </p:pic>
      <p:pic>
        <p:nvPicPr>
          <p:cNvPr id="43" name="Audio 42">
            <a:hlinkClick r:id="" action="ppaction://media"/>
            <a:extLst>
              <a:ext uri="{FF2B5EF4-FFF2-40B4-BE49-F238E27FC236}">
                <a16:creationId xmlns:a16="http://schemas.microsoft.com/office/drawing/2014/main" id="{92CDE762-8F18-0172-8969-9EC959346D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59788299"/>
      </p:ext>
    </p:extLst>
  </p:cSld>
  <p:clrMapOvr>
    <a:masterClrMapping/>
  </p:clrMapOvr>
  <p:transition spd="med" advTm="5691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3F1B3-59A8-6EF5-782B-4C5DEF889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flowchart of energy efficiency&#10;&#10;AI-generated content may be incorrect.">
            <a:extLst>
              <a:ext uri="{FF2B5EF4-FFF2-40B4-BE49-F238E27FC236}">
                <a16:creationId xmlns:a16="http://schemas.microsoft.com/office/drawing/2014/main" id="{21B0B95B-A7A0-072F-E8EE-4B8A643D2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" t="5778" r="2521"/>
          <a:stretch>
            <a:fillRect/>
          </a:stretch>
        </p:blipFill>
        <p:spPr>
          <a:xfrm>
            <a:off x="590550" y="1420066"/>
            <a:ext cx="6286500" cy="3109204"/>
          </a:xfrm>
          <a:prstGeom prst="rect">
            <a:avLst/>
          </a:prstGeom>
        </p:spPr>
      </p:pic>
      <p:pic>
        <p:nvPicPr>
          <p:cNvPr id="7" name="Picture 6" descr="A diagram of a network&#10;&#10;AI-generated content may be incorrect.">
            <a:extLst>
              <a:ext uri="{FF2B5EF4-FFF2-40B4-BE49-F238E27FC236}">
                <a16:creationId xmlns:a16="http://schemas.microsoft.com/office/drawing/2014/main" id="{E7C77BC3-18F4-D063-7CC2-EDF0A5F6C5E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96" y="4419628"/>
            <a:ext cx="548640" cy="5309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D3A4DA-E299-B8CA-8119-1ABB7F09F26B}"/>
              </a:ext>
            </a:extLst>
          </p:cNvPr>
          <p:cNvSpPr txBox="1"/>
          <p:nvPr/>
        </p:nvSpPr>
        <p:spPr>
          <a:xfrm>
            <a:off x="6736552" y="4225011"/>
            <a:ext cx="2019992" cy="52699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lIns="91440" tIns="45720" rIns="91440" bIns="45720" numCol="1" spcCol="38100" rtlCol="0" anchor="b" anchorCtr="0">
            <a:normAutofit/>
          </a:bodyPr>
          <a:lstStyle/>
          <a:p>
            <a:pPr marR="0" algn="r" fontAlgn="auto">
              <a:buClr>
                <a:schemeClr val="accent1"/>
              </a:buClr>
              <a:buSzPct val="115000"/>
              <a:tabLst/>
            </a:pPr>
            <a:r>
              <a:rPr kumimoji="0" lang="en-US" b="0" i="0" u="none" strike="noStrike" spc="0" normalizeH="0" baseline="0" dirty="0">
                <a:ln>
                  <a:noFill/>
                </a:ln>
                <a:solidFill>
                  <a:srgbClr val="262626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apyrus"/>
              </a:rPr>
              <a:t>Tieng</a:t>
            </a:r>
            <a:r>
              <a:rPr kumimoji="0" lang="en-US" b="0" i="0" u="none" strike="noStrike" kern="1200" cap="none" spc="0" normalizeH="0" baseline="0" dirty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apyrus"/>
              </a:rPr>
              <a:t>, 2025</a:t>
            </a:r>
          </a:p>
        </p:txBody>
      </p:sp>
      <p:sp>
        <p:nvSpPr>
          <p:cNvPr id="8" name="Slide 2: Mapping the Landscape: Dual Approaches to Chip Optimization…">
            <a:extLst>
              <a:ext uri="{FF2B5EF4-FFF2-40B4-BE49-F238E27FC236}">
                <a16:creationId xmlns:a16="http://schemas.microsoft.com/office/drawing/2014/main" id="{C749CE8D-6FA3-8868-489E-25E98A353835}"/>
              </a:ext>
            </a:extLst>
          </p:cNvPr>
          <p:cNvSpPr txBox="1">
            <a:spLocks/>
          </p:cNvSpPr>
          <p:nvPr/>
        </p:nvSpPr>
        <p:spPr>
          <a:xfrm>
            <a:off x="449316" y="455699"/>
            <a:ext cx="8229171" cy="964367"/>
          </a:xfrm>
          <a:prstGeom prst="rect">
            <a:avLst/>
          </a:prstGeom>
          <a:ln w="12700">
            <a:miter lim="400000"/>
          </a:ln>
          <a:effectLst/>
        </p:spPr>
        <p:txBody>
          <a:bodyPr vert="horz" wrap="square" lIns="50800" tIns="50800" rIns="50800" bIns="50800" rtlCol="0" anchor="t" anchorCtr="0">
            <a:sp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defTabSz="109728"/>
            <a:r>
              <a:rPr lang="en-US" sz="2800" b="1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 do you need an XAI to provide insight into predictions and parameters?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A346E4-0FDF-46DA-23E1-1620EBDC56AB}"/>
              </a:ext>
            </a:extLst>
          </p:cNvPr>
          <p:cNvSpPr txBox="1"/>
          <p:nvPr/>
        </p:nvSpPr>
        <p:spPr>
          <a:xfrm>
            <a:off x="7017809" y="1987122"/>
            <a:ext cx="1520160" cy="233910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u="sng" dirty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ISSUES</a:t>
            </a:r>
            <a:r>
              <a:rPr lang="en-US" b="1" dirty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buClr>
                <a:srgbClr val="FF0000"/>
              </a:buClr>
            </a:pPr>
            <a:r>
              <a:rPr lang="en-US" sz="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b="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-1143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# Variables</a:t>
            </a:r>
          </a:p>
          <a:p>
            <a:pPr marL="114300" indent="-1143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Training</a:t>
            </a:r>
          </a:p>
          <a:p>
            <a:pPr marL="114300" indent="-1143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 ID</a:t>
            </a:r>
          </a:p>
          <a:p>
            <a:pPr marL="114300" indent="-1143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Precision</a:t>
            </a:r>
          </a:p>
          <a:p>
            <a:pPr marL="114300" indent="-1143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Transference</a:t>
            </a:r>
          </a:p>
          <a:p>
            <a:pPr marL="114300" indent="-1143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</a:t>
            </a:r>
          </a:p>
          <a:p>
            <a:pPr marL="114300" indent="-1143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Examples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6858C553-81C9-ABA4-8677-E44E609AFB3F}"/>
              </a:ext>
            </a:extLst>
          </p:cNvPr>
          <p:cNvSpPr/>
          <p:nvPr/>
        </p:nvSpPr>
        <p:spPr>
          <a:xfrm>
            <a:off x="6877050" y="2788467"/>
            <a:ext cx="218120" cy="72783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60009C-295B-6E78-81EF-3078A900D454}"/>
              </a:ext>
            </a:extLst>
          </p:cNvPr>
          <p:cNvSpPr txBox="1"/>
          <p:nvPr/>
        </p:nvSpPr>
        <p:spPr>
          <a:xfrm>
            <a:off x="733162" y="1515316"/>
            <a:ext cx="3324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Reducing Energy</a:t>
            </a:r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4B835DC4-2FBB-56A9-5D7B-7BB09BE7886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3485702"/>
      </p:ext>
    </p:extLst>
  </p:cSld>
  <p:clrMapOvr>
    <a:masterClrMapping/>
  </p:clrMapOvr>
  <p:transition spd="med" advTm="4477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C5399-F7AF-F224-D6FC-3E43A0A6F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2: Mapping the Landscape: Dual Approaches to Chip Optimization…">
            <a:extLst>
              <a:ext uri="{FF2B5EF4-FFF2-40B4-BE49-F238E27FC236}">
                <a16:creationId xmlns:a16="http://schemas.microsoft.com/office/drawing/2014/main" id="{55C57B2A-C5EA-E91B-83B5-AC827213B7AD}"/>
              </a:ext>
            </a:extLst>
          </p:cNvPr>
          <p:cNvSpPr txBox="1">
            <a:spLocks/>
          </p:cNvSpPr>
          <p:nvPr/>
        </p:nvSpPr>
        <p:spPr>
          <a:xfrm>
            <a:off x="449316" y="455699"/>
            <a:ext cx="8229171" cy="964367"/>
          </a:xfrm>
          <a:prstGeom prst="rect">
            <a:avLst/>
          </a:prstGeom>
          <a:ln w="12700">
            <a:miter lim="400000"/>
          </a:ln>
          <a:effectLst/>
        </p:spPr>
        <p:txBody>
          <a:bodyPr vert="horz" wrap="square" lIns="50800" tIns="50800" rIns="50800" bIns="50800" rtlCol="0" anchor="t" anchorCtr="0">
            <a:sp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defTabSz="109728"/>
            <a:r>
              <a:rPr lang="en-US" sz="2800" b="1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Explanatory AI (YAI) can tailor explanations to each users needs, increasing utility and credibility.</a:t>
            </a:r>
          </a:p>
        </p:txBody>
      </p:sp>
      <p:pic>
        <p:nvPicPr>
          <p:cNvPr id="7" name="Picture 6" descr="A diagram of a process&#10;&#10;AI-generated content may be incorrect.">
            <a:extLst>
              <a:ext uri="{FF2B5EF4-FFF2-40B4-BE49-F238E27FC236}">
                <a16:creationId xmlns:a16="http://schemas.microsoft.com/office/drawing/2014/main" id="{B629899D-6A63-AFC6-879E-799528F795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039" y="1420066"/>
            <a:ext cx="5463922" cy="3110591"/>
          </a:xfrm>
          <a:prstGeom prst="rect">
            <a:avLst/>
          </a:prstGeom>
        </p:spPr>
      </p:pic>
      <p:pic>
        <p:nvPicPr>
          <p:cNvPr id="11" name="Picture 10" descr="A diagram of a network&#10;&#10;AI-generated content may be incorrect.">
            <a:extLst>
              <a:ext uri="{FF2B5EF4-FFF2-40B4-BE49-F238E27FC236}">
                <a16:creationId xmlns:a16="http://schemas.microsoft.com/office/drawing/2014/main" id="{C648E70D-472A-1191-A91A-FE70D711BB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96" y="4419628"/>
            <a:ext cx="548640" cy="5309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88907F-34FF-ACC5-3391-9B01FE76D8DC}"/>
              </a:ext>
            </a:extLst>
          </p:cNvPr>
          <p:cNvSpPr txBox="1"/>
          <p:nvPr/>
        </p:nvSpPr>
        <p:spPr>
          <a:xfrm>
            <a:off x="6658495" y="4158105"/>
            <a:ext cx="2019992" cy="52699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lIns="91440" tIns="45720" rIns="91440" bIns="45720" numCol="1" spcCol="38100" rtlCol="0" anchor="b" anchorCtr="0">
            <a:normAutofit/>
          </a:bodyPr>
          <a:lstStyle/>
          <a:p>
            <a:pPr marR="0" algn="r" fontAlgn="auto">
              <a:buClr>
                <a:schemeClr val="accent1"/>
              </a:buClr>
              <a:buSzPct val="115000"/>
              <a:tabLst/>
            </a:pP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apyrus"/>
              </a:rPr>
              <a:t>S</a:t>
            </a:r>
            <a:r>
              <a:rPr lang="en-US" kern="1200" cap="none" dirty="0" err="1">
                <a:solidFill>
                  <a:srgbClr val="26262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apyrus"/>
              </a:rPr>
              <a:t>ovrano</a:t>
            </a:r>
            <a:r>
              <a:rPr kumimoji="0" lang="en-US" b="0" i="0" u="none" strike="noStrike" kern="1200" cap="none" spc="0" normalizeH="0" baseline="0" dirty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apyrus"/>
              </a:rPr>
              <a:t>, 2022</a:t>
            </a: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49268ACE-61C7-0541-27A2-4744D34B92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06516471"/>
      </p:ext>
    </p:extLst>
  </p:cSld>
  <p:clrMapOvr>
    <a:masterClrMapping/>
  </p:clrMapOvr>
  <p:transition spd="med" advTm="363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0734F-3843-C494-0A4D-E1063765A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2: Mapping the Landscape: Dual Approaches to Chip Optimization…">
            <a:extLst>
              <a:ext uri="{FF2B5EF4-FFF2-40B4-BE49-F238E27FC236}">
                <a16:creationId xmlns:a16="http://schemas.microsoft.com/office/drawing/2014/main" id="{A292313C-C87C-5DD5-7994-F372497D08D8}"/>
              </a:ext>
            </a:extLst>
          </p:cNvPr>
          <p:cNvSpPr txBox="1">
            <a:spLocks/>
          </p:cNvSpPr>
          <p:nvPr/>
        </p:nvSpPr>
        <p:spPr>
          <a:xfrm>
            <a:off x="449316" y="455699"/>
            <a:ext cx="8229171" cy="964367"/>
          </a:xfrm>
          <a:prstGeom prst="rect">
            <a:avLst/>
          </a:prstGeom>
          <a:ln w="12700">
            <a:miter lim="400000"/>
          </a:ln>
          <a:effectLst/>
        </p:spPr>
        <p:txBody>
          <a:bodyPr vert="horz" wrap="square" lIns="50800" tIns="50800" rIns="50800" bIns="50800" rtlCol="0" anchor="t" anchorCtr="0">
            <a:sp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defTabSz="109728"/>
            <a:r>
              <a:rPr lang="en-US" sz="2800" b="1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review, XAI is capable of increasing user trust, resource conservation, and crop production</a:t>
            </a:r>
          </a:p>
        </p:txBody>
      </p:sp>
      <p:pic>
        <p:nvPicPr>
          <p:cNvPr id="5" name="Picture 2" descr="Lifted the left over Thai Basil from my Pho and here it is 2 weeks ...">
            <a:extLst>
              <a:ext uri="{FF2B5EF4-FFF2-40B4-BE49-F238E27FC236}">
                <a16:creationId xmlns:a16="http://schemas.microsoft.com/office/drawing/2014/main" id="{A4087681-211F-1C23-43D5-9BB964F35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200" y="1826521"/>
            <a:ext cx="13716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8E10EBD3-6ACF-0AD5-77A1-8951CE4A4AE9}"/>
              </a:ext>
            </a:extLst>
          </p:cNvPr>
          <p:cNvSpPr txBox="1"/>
          <p:nvPr/>
        </p:nvSpPr>
        <p:spPr>
          <a:xfrm>
            <a:off x="2384372" y="3752606"/>
            <a:ext cx="4359058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0800" tIns="50800" rIns="50800" bIns="50800" numCol="1" spcCol="38100" rtlCol="0" anchor="ctr">
            <a:spAutoFit/>
          </a:bodyPr>
          <a:lstStyle>
            <a:defPPr marL="0" marR="0" indent="0" algn="l" defTabSz="3429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309563" rtl="0" fontAlgn="auto" latinLnBrk="0" hangingPunct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50" b="0" i="0" u="none" strike="noStrike" cap="none" spc="0" normalizeH="0" baseline="0">
                <a:ln>
                  <a:noFill/>
                </a:ln>
                <a:solidFill>
                  <a:srgbClr val="3E231A"/>
                </a:solidFill>
                <a:effectLst/>
                <a:uFillTx/>
                <a:latin typeface="+mn-lt"/>
                <a:ea typeface="+mn-ea"/>
                <a:cs typeface="+mn-cs"/>
                <a:sym typeface="Papyrus"/>
              </a:defRPr>
            </a:lvl1pPr>
            <a:lvl2pPr marL="0" marR="0" indent="0" algn="l" defTabSz="309563" rtl="0" fontAlgn="auto" latinLnBrk="0" hangingPunct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50" b="0" i="0" u="none" strike="noStrike" cap="none" spc="0" normalizeH="0" baseline="0">
                <a:ln>
                  <a:noFill/>
                </a:ln>
                <a:solidFill>
                  <a:srgbClr val="3E231A"/>
                </a:solidFill>
                <a:effectLst/>
                <a:uFillTx/>
                <a:latin typeface="+mn-lt"/>
                <a:ea typeface="+mn-ea"/>
                <a:cs typeface="+mn-cs"/>
                <a:sym typeface="Papyrus"/>
              </a:defRPr>
            </a:lvl2pPr>
            <a:lvl3pPr marL="0" marR="0" indent="0" algn="l" defTabSz="309563" rtl="0" fontAlgn="auto" latinLnBrk="0" hangingPunct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50" b="0" i="0" u="none" strike="noStrike" cap="none" spc="0" normalizeH="0" baseline="0">
                <a:ln>
                  <a:noFill/>
                </a:ln>
                <a:solidFill>
                  <a:srgbClr val="3E231A"/>
                </a:solidFill>
                <a:effectLst/>
                <a:uFillTx/>
                <a:latin typeface="+mn-lt"/>
                <a:ea typeface="+mn-ea"/>
                <a:cs typeface="+mn-cs"/>
                <a:sym typeface="Papyrus"/>
              </a:defRPr>
            </a:lvl3pPr>
            <a:lvl4pPr marL="0" marR="0" indent="0" algn="l" defTabSz="309563" rtl="0" fontAlgn="auto" latinLnBrk="0" hangingPunct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50" b="0" i="0" u="none" strike="noStrike" cap="none" spc="0" normalizeH="0" baseline="0">
                <a:ln>
                  <a:noFill/>
                </a:ln>
                <a:solidFill>
                  <a:srgbClr val="3E231A"/>
                </a:solidFill>
                <a:effectLst/>
                <a:uFillTx/>
                <a:latin typeface="+mn-lt"/>
                <a:ea typeface="+mn-ea"/>
                <a:cs typeface="+mn-cs"/>
                <a:sym typeface="Papyrus"/>
              </a:defRPr>
            </a:lvl4pPr>
            <a:lvl5pPr marL="0" marR="0" indent="0" algn="l" defTabSz="309563" rtl="0" fontAlgn="auto" latinLnBrk="0" hangingPunct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50" b="0" i="0" u="none" strike="noStrike" cap="none" spc="0" normalizeH="0" baseline="0">
                <a:ln>
                  <a:noFill/>
                </a:ln>
                <a:solidFill>
                  <a:srgbClr val="3E231A"/>
                </a:solidFill>
                <a:effectLst/>
                <a:uFillTx/>
                <a:latin typeface="+mn-lt"/>
                <a:ea typeface="+mn-ea"/>
                <a:cs typeface="+mn-cs"/>
                <a:sym typeface="Papyrus"/>
              </a:defRPr>
            </a:lvl5pPr>
            <a:lvl6pPr marL="0" marR="0" indent="0" algn="l" defTabSz="309563" rtl="0" fontAlgn="auto" latinLnBrk="0" hangingPunct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50" b="0" i="0" u="none" strike="noStrike" cap="none" spc="0" normalizeH="0" baseline="0">
                <a:ln>
                  <a:noFill/>
                </a:ln>
                <a:solidFill>
                  <a:srgbClr val="3E231A"/>
                </a:solidFill>
                <a:effectLst/>
                <a:uFillTx/>
                <a:latin typeface="+mn-lt"/>
                <a:ea typeface="+mn-ea"/>
                <a:cs typeface="+mn-cs"/>
                <a:sym typeface="Papyrus"/>
              </a:defRPr>
            </a:lvl6pPr>
            <a:lvl7pPr marL="0" marR="0" indent="0" algn="l" defTabSz="309563" rtl="0" fontAlgn="auto" latinLnBrk="0" hangingPunct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50" b="0" i="0" u="none" strike="noStrike" cap="none" spc="0" normalizeH="0" baseline="0">
                <a:ln>
                  <a:noFill/>
                </a:ln>
                <a:solidFill>
                  <a:srgbClr val="3E231A"/>
                </a:solidFill>
                <a:effectLst/>
                <a:uFillTx/>
                <a:latin typeface="+mn-lt"/>
                <a:ea typeface="+mn-ea"/>
                <a:cs typeface="+mn-cs"/>
                <a:sym typeface="Papyrus"/>
              </a:defRPr>
            </a:lvl7pPr>
            <a:lvl8pPr marL="0" marR="0" indent="0" algn="l" defTabSz="309563" rtl="0" fontAlgn="auto" latinLnBrk="0" hangingPunct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50" b="0" i="0" u="none" strike="noStrike" cap="none" spc="0" normalizeH="0" baseline="0">
                <a:ln>
                  <a:noFill/>
                </a:ln>
                <a:solidFill>
                  <a:srgbClr val="3E231A"/>
                </a:solidFill>
                <a:effectLst/>
                <a:uFillTx/>
                <a:latin typeface="+mn-lt"/>
                <a:ea typeface="+mn-ea"/>
                <a:cs typeface="+mn-cs"/>
                <a:sym typeface="Papyrus"/>
              </a:defRPr>
            </a:lvl8pPr>
            <a:lvl9pPr marL="0" marR="0" indent="0" algn="l" defTabSz="309563" rtl="0" fontAlgn="auto" latinLnBrk="0" hangingPunct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50" b="0" i="0" u="none" strike="noStrike" cap="none" spc="0" normalizeH="0" baseline="0">
                <a:ln>
                  <a:noFill/>
                </a:ln>
                <a:solidFill>
                  <a:srgbClr val="3E231A"/>
                </a:solidFill>
                <a:effectLst/>
                <a:uFillTx/>
                <a:latin typeface="+mn-lt"/>
                <a:ea typeface="+mn-ea"/>
                <a:cs typeface="+mn-cs"/>
                <a:sym typeface="Papyrus"/>
              </a:defRPr>
            </a:lvl9pPr>
          </a:lstStyle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7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apyrus"/>
              </a:rPr>
              <a:t>Questions?</a:t>
            </a:r>
          </a:p>
        </p:txBody>
      </p:sp>
      <p:pic>
        <p:nvPicPr>
          <p:cNvPr id="7" name="Picture 6" descr="A diagram of a network&#10;&#10;AI-generated content may be incorrect.">
            <a:extLst>
              <a:ext uri="{FF2B5EF4-FFF2-40B4-BE49-F238E27FC236}">
                <a16:creationId xmlns:a16="http://schemas.microsoft.com/office/drawing/2014/main" id="{17A728E7-8479-64FC-3677-D5D1FF94FECA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64" y="1818692"/>
            <a:ext cx="1828800" cy="1828800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A diagram of a computer&#10;&#10;AI-generated content may be incorrect.">
            <a:extLst>
              <a:ext uri="{FF2B5EF4-FFF2-40B4-BE49-F238E27FC236}">
                <a16:creationId xmlns:a16="http://schemas.microsoft.com/office/drawing/2014/main" id="{C2C49FBE-F79E-DAE5-57A5-3E88449FDB6A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8" t="80811" r="29204" b="1028"/>
          <a:stretch>
            <a:fillRect/>
          </a:stretch>
        </p:blipFill>
        <p:spPr>
          <a:xfrm>
            <a:off x="3466432" y="1818692"/>
            <a:ext cx="1828800" cy="1828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9B46E9D-71CB-9A06-C022-06C21A6C0E3F}"/>
              </a:ext>
            </a:extLst>
          </p:cNvPr>
          <p:cNvSpPr/>
          <p:nvPr/>
        </p:nvSpPr>
        <p:spPr>
          <a:xfrm>
            <a:off x="1283247" y="3528421"/>
            <a:ext cx="247528" cy="1190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042058A7-53E3-C5D8-3AEC-A37AD0F9FB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74371226"/>
      </p:ext>
    </p:extLst>
  </p:cSld>
  <p:clrMapOvr>
    <a:masterClrMapping/>
  </p:clrMapOvr>
  <p:transition spd="med" advTm="3177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4.4|3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Parchment">
  <a:themeElements>
    <a:clrScheme name="Parchment">
      <a:dk1>
        <a:srgbClr val="000000"/>
      </a:dk1>
      <a:lt1>
        <a:srgbClr val="FFFFFF"/>
      </a:lt1>
      <a:dk2>
        <a:srgbClr val="5C5E5F"/>
      </a:dk2>
      <a:lt2>
        <a:srgbClr val="CBCBCB"/>
      </a:lt2>
      <a:accent1>
        <a:srgbClr val="738CAB"/>
      </a:accent1>
      <a:accent2>
        <a:srgbClr val="7E9769"/>
      </a:accent2>
      <a:accent3>
        <a:srgbClr val="D3B64B"/>
      </a:accent3>
      <a:accent4>
        <a:srgbClr val="B99769"/>
      </a:accent4>
      <a:accent5>
        <a:srgbClr val="981800"/>
      </a:accent5>
      <a:accent6>
        <a:srgbClr val="9383A0"/>
      </a:accent6>
      <a:hlink>
        <a:srgbClr val="0000FF"/>
      </a:hlink>
      <a:folHlink>
        <a:srgbClr val="FF00FF"/>
      </a:folHlink>
    </a:clrScheme>
    <a:fontScheme name="Parchment">
      <a:majorFont>
        <a:latin typeface="Papyrus"/>
        <a:ea typeface="Papyrus"/>
        <a:cs typeface="Papyrus"/>
      </a:majorFont>
      <a:minorFont>
        <a:latin typeface="Papyrus"/>
        <a:ea typeface="Papyrus"/>
        <a:cs typeface="Papyrus"/>
      </a:minorFont>
    </a:fontScheme>
    <a:fmtScheme name="Parchm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25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762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3E231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420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3E231A"/>
            </a:solidFill>
            <a:effectLst/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Override1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83992A"/>
    </a:accent1>
    <a:accent2>
      <a:srgbClr val="3C9770"/>
    </a:accent2>
    <a:accent3>
      <a:srgbClr val="44709D"/>
    </a:accent3>
    <a:accent4>
      <a:srgbClr val="A23C33"/>
    </a:accent4>
    <a:accent5>
      <a:srgbClr val="D97828"/>
    </a:accent5>
    <a:accent6>
      <a:srgbClr val="DEB340"/>
    </a:accent6>
    <a:hlink>
      <a:srgbClr val="A8BF4D"/>
    </a:hlink>
    <a:folHlink>
      <a:srgbClr val="B4CA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6104</TotalTime>
  <Words>556</Words>
  <Application>Microsoft Office PowerPoint</Application>
  <PresentationFormat>On-screen Show (16:9)</PresentationFormat>
  <Paragraphs>67</Paragraphs>
  <Slides>10</Slides>
  <Notes>9</Notes>
  <HiddenSlides>0</HiddenSlides>
  <MMClips>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Garamond</vt:lpstr>
      <vt:lpstr>Helvetica Neue</vt:lpstr>
      <vt:lpstr>Times New Roman</vt:lpstr>
      <vt:lpstr>Organic</vt:lpstr>
      <vt:lpstr>Open the Black-box and Allow Explainable AI (XAI) to Optimize Soilless Agriculture.</vt:lpstr>
      <vt:lpstr>PowerPoint Presentation</vt:lpstr>
      <vt:lpstr>XAI improves the ML boost to crop yield through the early and accurate identification of plant diseases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Jason Noble</dc:creator>
  <cp:lastModifiedBy>Jason Noble</cp:lastModifiedBy>
  <cp:revision>14</cp:revision>
  <dcterms:modified xsi:type="dcterms:W3CDTF">2025-06-30T06:39:09Z</dcterms:modified>
</cp:coreProperties>
</file>